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7" r:id="rId2"/>
    <p:sldId id="256" r:id="rId3"/>
    <p:sldId id="261" r:id="rId4"/>
    <p:sldId id="258" r:id="rId5"/>
    <p:sldId id="259" r:id="rId6"/>
    <p:sldId id="262" r:id="rId7"/>
    <p:sldId id="263" r:id="rId8"/>
    <p:sldId id="274" r:id="rId9"/>
    <p:sldId id="284" r:id="rId10"/>
    <p:sldId id="275" r:id="rId11"/>
    <p:sldId id="276" r:id="rId12"/>
    <p:sldId id="277" r:id="rId13"/>
    <p:sldId id="282" r:id="rId14"/>
    <p:sldId id="279" r:id="rId15"/>
    <p:sldId id="280" r:id="rId16"/>
    <p:sldId id="287" r:id="rId17"/>
    <p:sldId id="278" r:id="rId18"/>
    <p:sldId id="281" r:id="rId19"/>
    <p:sldId id="283" r:id="rId20"/>
    <p:sldId id="288" r:id="rId21"/>
    <p:sldId id="286" r:id="rId22"/>
    <p:sldId id="285" r:id="rId23"/>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9" autoAdjust="0"/>
    <p:restoredTop sz="94660"/>
  </p:normalViewPr>
  <p:slideViewPr>
    <p:cSldViewPr snapToGrid="0">
      <p:cViewPr varScale="1">
        <p:scale>
          <a:sx n="103" d="100"/>
          <a:sy n="103" d="100"/>
        </p:scale>
        <p:origin x="25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99091"/>
          </a:xfrm>
          <a:prstGeom prst="rect">
            <a:avLst/>
          </a:prstGeom>
        </p:spPr>
        <p:txBody>
          <a:bodyPr vert="horz" lIns="91440" tIns="45720" rIns="91440" bIns="45720" rtlCol="0"/>
          <a:lstStyle>
            <a:lvl1pPr algn="r">
              <a:defRPr sz="1200"/>
            </a:lvl1pPr>
          </a:lstStyle>
          <a:p>
            <a:fld id="{107E34DE-BFE5-46B4-9EA9-EE4FF1436256}" type="datetimeFigureOut">
              <a:rPr lang="en-IE" smtClean="0"/>
              <a:t>30/10/2023</a:t>
            </a:fld>
            <a:endParaRPr lang="en-IE"/>
          </a:p>
        </p:txBody>
      </p:sp>
      <p:sp>
        <p:nvSpPr>
          <p:cNvPr id="4" name="Slide Image Placeholder 3"/>
          <p:cNvSpPr>
            <a:spLocks noGrp="1" noRot="1" noChangeAspect="1"/>
          </p:cNvSpPr>
          <p:nvPr>
            <p:ph type="sldImg" idx="2"/>
          </p:nvPr>
        </p:nvSpPr>
        <p:spPr>
          <a:xfrm>
            <a:off x="1190625" y="1243013"/>
            <a:ext cx="4476750" cy="3357562"/>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787126"/>
            <a:ext cx="5486400" cy="391674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a:defRPr sz="1200"/>
            </a:lvl1pPr>
          </a:lstStyle>
          <a:p>
            <a:fld id="{3638DB08-28F2-4150-B6EA-66785A97BCF8}" type="slidenum">
              <a:rPr lang="en-IE" smtClean="0"/>
              <a:t>‹#›</a:t>
            </a:fld>
            <a:endParaRPr lang="en-IE"/>
          </a:p>
        </p:txBody>
      </p:sp>
    </p:spTree>
    <p:extLst>
      <p:ext uri="{BB962C8B-B14F-4D97-AF65-F5344CB8AC3E}">
        <p14:creationId xmlns:p14="http://schemas.microsoft.com/office/powerpoint/2010/main" val="1086124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3638DB08-28F2-4150-B6EA-66785A97BCF8}" type="slidenum">
              <a:rPr lang="en-IE" smtClean="0"/>
              <a:t>1</a:t>
            </a:fld>
            <a:endParaRPr lang="en-IE"/>
          </a:p>
        </p:txBody>
      </p:sp>
    </p:spTree>
    <p:extLst>
      <p:ext uri="{BB962C8B-B14F-4D97-AF65-F5344CB8AC3E}">
        <p14:creationId xmlns:p14="http://schemas.microsoft.com/office/powerpoint/2010/main" val="2815040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3638DB08-28F2-4150-B6EA-66785A97BCF8}" type="slidenum">
              <a:rPr lang="en-IE" smtClean="0"/>
              <a:t>10</a:t>
            </a:fld>
            <a:endParaRPr lang="en-IE"/>
          </a:p>
        </p:txBody>
      </p:sp>
    </p:spTree>
    <p:extLst>
      <p:ext uri="{BB962C8B-B14F-4D97-AF65-F5344CB8AC3E}">
        <p14:creationId xmlns:p14="http://schemas.microsoft.com/office/powerpoint/2010/main" val="4257149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3638DB08-28F2-4150-B6EA-66785A97BCF8}" type="slidenum">
              <a:rPr lang="en-IE" smtClean="0"/>
              <a:t>11</a:t>
            </a:fld>
            <a:endParaRPr lang="en-IE"/>
          </a:p>
        </p:txBody>
      </p:sp>
    </p:spTree>
    <p:extLst>
      <p:ext uri="{BB962C8B-B14F-4D97-AF65-F5344CB8AC3E}">
        <p14:creationId xmlns:p14="http://schemas.microsoft.com/office/powerpoint/2010/main" val="4144839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3638DB08-28F2-4150-B6EA-66785A97BCF8}" type="slidenum">
              <a:rPr lang="en-IE" smtClean="0"/>
              <a:t>12</a:t>
            </a:fld>
            <a:endParaRPr lang="en-IE"/>
          </a:p>
        </p:txBody>
      </p:sp>
    </p:spTree>
    <p:extLst>
      <p:ext uri="{BB962C8B-B14F-4D97-AF65-F5344CB8AC3E}">
        <p14:creationId xmlns:p14="http://schemas.microsoft.com/office/powerpoint/2010/main" val="1578437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3638DB08-28F2-4150-B6EA-66785A97BCF8}" type="slidenum">
              <a:rPr lang="en-IE" smtClean="0"/>
              <a:t>13</a:t>
            </a:fld>
            <a:endParaRPr lang="en-IE"/>
          </a:p>
        </p:txBody>
      </p:sp>
    </p:spTree>
    <p:extLst>
      <p:ext uri="{BB962C8B-B14F-4D97-AF65-F5344CB8AC3E}">
        <p14:creationId xmlns:p14="http://schemas.microsoft.com/office/powerpoint/2010/main" val="59799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3638DB08-28F2-4150-B6EA-66785A97BCF8}" type="slidenum">
              <a:rPr lang="en-IE" smtClean="0"/>
              <a:t>14</a:t>
            </a:fld>
            <a:endParaRPr lang="en-IE"/>
          </a:p>
        </p:txBody>
      </p:sp>
    </p:spTree>
    <p:extLst>
      <p:ext uri="{BB962C8B-B14F-4D97-AF65-F5344CB8AC3E}">
        <p14:creationId xmlns:p14="http://schemas.microsoft.com/office/powerpoint/2010/main" val="3486115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3638DB08-28F2-4150-B6EA-66785A97BCF8}" type="slidenum">
              <a:rPr lang="en-IE" smtClean="0"/>
              <a:t>15</a:t>
            </a:fld>
            <a:endParaRPr lang="en-IE"/>
          </a:p>
        </p:txBody>
      </p:sp>
    </p:spTree>
    <p:extLst>
      <p:ext uri="{BB962C8B-B14F-4D97-AF65-F5344CB8AC3E}">
        <p14:creationId xmlns:p14="http://schemas.microsoft.com/office/powerpoint/2010/main" val="1180042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3638DB08-28F2-4150-B6EA-66785A97BCF8}" type="slidenum">
              <a:rPr lang="en-IE" smtClean="0"/>
              <a:t>16</a:t>
            </a:fld>
            <a:endParaRPr lang="en-IE"/>
          </a:p>
        </p:txBody>
      </p:sp>
    </p:spTree>
    <p:extLst>
      <p:ext uri="{BB962C8B-B14F-4D97-AF65-F5344CB8AC3E}">
        <p14:creationId xmlns:p14="http://schemas.microsoft.com/office/powerpoint/2010/main" val="159868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3638DB08-28F2-4150-B6EA-66785A97BCF8}" type="slidenum">
              <a:rPr lang="en-IE" smtClean="0"/>
              <a:t>17</a:t>
            </a:fld>
            <a:endParaRPr lang="en-IE"/>
          </a:p>
        </p:txBody>
      </p:sp>
    </p:spTree>
    <p:extLst>
      <p:ext uri="{BB962C8B-B14F-4D97-AF65-F5344CB8AC3E}">
        <p14:creationId xmlns:p14="http://schemas.microsoft.com/office/powerpoint/2010/main" val="3563240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3638DB08-28F2-4150-B6EA-66785A97BCF8}" type="slidenum">
              <a:rPr lang="en-IE" smtClean="0"/>
              <a:t>18</a:t>
            </a:fld>
            <a:endParaRPr lang="en-IE"/>
          </a:p>
        </p:txBody>
      </p:sp>
    </p:spTree>
    <p:extLst>
      <p:ext uri="{BB962C8B-B14F-4D97-AF65-F5344CB8AC3E}">
        <p14:creationId xmlns:p14="http://schemas.microsoft.com/office/powerpoint/2010/main" val="2949961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3638DB08-28F2-4150-B6EA-66785A97BCF8}" type="slidenum">
              <a:rPr lang="en-IE" smtClean="0"/>
              <a:t>19</a:t>
            </a:fld>
            <a:endParaRPr lang="en-IE"/>
          </a:p>
        </p:txBody>
      </p:sp>
    </p:spTree>
    <p:extLst>
      <p:ext uri="{BB962C8B-B14F-4D97-AF65-F5344CB8AC3E}">
        <p14:creationId xmlns:p14="http://schemas.microsoft.com/office/powerpoint/2010/main" val="3994521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3638DB08-28F2-4150-B6EA-66785A97BCF8}" type="slidenum">
              <a:rPr lang="en-IE" smtClean="0"/>
              <a:t>2</a:t>
            </a:fld>
            <a:endParaRPr lang="en-IE"/>
          </a:p>
        </p:txBody>
      </p:sp>
    </p:spTree>
    <p:extLst>
      <p:ext uri="{BB962C8B-B14F-4D97-AF65-F5344CB8AC3E}">
        <p14:creationId xmlns:p14="http://schemas.microsoft.com/office/powerpoint/2010/main" val="3714926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3638DB08-28F2-4150-B6EA-66785A97BCF8}" type="slidenum">
              <a:rPr lang="en-IE" smtClean="0"/>
              <a:t>20</a:t>
            </a:fld>
            <a:endParaRPr lang="en-IE"/>
          </a:p>
        </p:txBody>
      </p:sp>
    </p:spTree>
    <p:extLst>
      <p:ext uri="{BB962C8B-B14F-4D97-AF65-F5344CB8AC3E}">
        <p14:creationId xmlns:p14="http://schemas.microsoft.com/office/powerpoint/2010/main" val="2602404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3638DB08-28F2-4150-B6EA-66785A97BCF8}" type="slidenum">
              <a:rPr lang="en-IE" smtClean="0"/>
              <a:t>21</a:t>
            </a:fld>
            <a:endParaRPr lang="en-IE"/>
          </a:p>
        </p:txBody>
      </p:sp>
    </p:spTree>
    <p:extLst>
      <p:ext uri="{BB962C8B-B14F-4D97-AF65-F5344CB8AC3E}">
        <p14:creationId xmlns:p14="http://schemas.microsoft.com/office/powerpoint/2010/main" val="6968620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3638DB08-28F2-4150-B6EA-66785A97BCF8}" type="slidenum">
              <a:rPr lang="en-IE" smtClean="0"/>
              <a:t>22</a:t>
            </a:fld>
            <a:endParaRPr lang="en-IE"/>
          </a:p>
        </p:txBody>
      </p:sp>
    </p:spTree>
    <p:extLst>
      <p:ext uri="{BB962C8B-B14F-4D97-AF65-F5344CB8AC3E}">
        <p14:creationId xmlns:p14="http://schemas.microsoft.com/office/powerpoint/2010/main" val="819190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3638DB08-28F2-4150-B6EA-66785A97BCF8}" type="slidenum">
              <a:rPr lang="en-IE" smtClean="0"/>
              <a:t>3</a:t>
            </a:fld>
            <a:endParaRPr lang="en-IE"/>
          </a:p>
        </p:txBody>
      </p:sp>
    </p:spTree>
    <p:extLst>
      <p:ext uri="{BB962C8B-B14F-4D97-AF65-F5344CB8AC3E}">
        <p14:creationId xmlns:p14="http://schemas.microsoft.com/office/powerpoint/2010/main" val="998709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3638DB08-28F2-4150-B6EA-66785A97BCF8}" type="slidenum">
              <a:rPr lang="en-IE" smtClean="0"/>
              <a:t>4</a:t>
            </a:fld>
            <a:endParaRPr lang="en-IE"/>
          </a:p>
        </p:txBody>
      </p:sp>
    </p:spTree>
    <p:extLst>
      <p:ext uri="{BB962C8B-B14F-4D97-AF65-F5344CB8AC3E}">
        <p14:creationId xmlns:p14="http://schemas.microsoft.com/office/powerpoint/2010/main" val="4284666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3638DB08-28F2-4150-B6EA-66785A97BCF8}" type="slidenum">
              <a:rPr lang="en-IE" smtClean="0"/>
              <a:t>5</a:t>
            </a:fld>
            <a:endParaRPr lang="en-IE"/>
          </a:p>
        </p:txBody>
      </p:sp>
    </p:spTree>
    <p:extLst>
      <p:ext uri="{BB962C8B-B14F-4D97-AF65-F5344CB8AC3E}">
        <p14:creationId xmlns:p14="http://schemas.microsoft.com/office/powerpoint/2010/main" val="3247906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3638DB08-28F2-4150-B6EA-66785A97BCF8}" type="slidenum">
              <a:rPr lang="en-IE" smtClean="0"/>
              <a:t>6</a:t>
            </a:fld>
            <a:endParaRPr lang="en-IE"/>
          </a:p>
        </p:txBody>
      </p:sp>
    </p:spTree>
    <p:extLst>
      <p:ext uri="{BB962C8B-B14F-4D97-AF65-F5344CB8AC3E}">
        <p14:creationId xmlns:p14="http://schemas.microsoft.com/office/powerpoint/2010/main" val="977356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3638DB08-28F2-4150-B6EA-66785A97BCF8}" type="slidenum">
              <a:rPr lang="en-IE" smtClean="0"/>
              <a:t>7</a:t>
            </a:fld>
            <a:endParaRPr lang="en-IE"/>
          </a:p>
        </p:txBody>
      </p:sp>
    </p:spTree>
    <p:extLst>
      <p:ext uri="{BB962C8B-B14F-4D97-AF65-F5344CB8AC3E}">
        <p14:creationId xmlns:p14="http://schemas.microsoft.com/office/powerpoint/2010/main" val="1490285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3638DB08-28F2-4150-B6EA-66785A97BCF8}" type="slidenum">
              <a:rPr lang="en-IE" smtClean="0"/>
              <a:t>8</a:t>
            </a:fld>
            <a:endParaRPr lang="en-IE"/>
          </a:p>
        </p:txBody>
      </p:sp>
    </p:spTree>
    <p:extLst>
      <p:ext uri="{BB962C8B-B14F-4D97-AF65-F5344CB8AC3E}">
        <p14:creationId xmlns:p14="http://schemas.microsoft.com/office/powerpoint/2010/main" val="631371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3638DB08-28F2-4150-B6EA-66785A97BCF8}" type="slidenum">
              <a:rPr lang="en-IE" smtClean="0"/>
              <a:t>9</a:t>
            </a:fld>
            <a:endParaRPr lang="en-IE"/>
          </a:p>
        </p:txBody>
      </p:sp>
    </p:spTree>
    <p:extLst>
      <p:ext uri="{BB962C8B-B14F-4D97-AF65-F5344CB8AC3E}">
        <p14:creationId xmlns:p14="http://schemas.microsoft.com/office/powerpoint/2010/main" val="4964297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7346" name="Freeform 1026"/>
          <p:cNvSpPr>
            <a:spLocks/>
          </p:cNvSpPr>
          <p:nvPr/>
        </p:nvSpPr>
        <p:spPr bwMode="hidden">
          <a:xfrm>
            <a:off x="-11289" y="1836738"/>
            <a:ext cx="2269067" cy="2709862"/>
          </a:xfrm>
          <a:custGeom>
            <a:avLst/>
            <a:gdLst/>
            <a:ahLst/>
            <a:cxnLst>
              <a:cxn ang="0">
                <a:pos x="808" y="283"/>
              </a:cxn>
              <a:cxn ang="0">
                <a:pos x="673" y="252"/>
              </a:cxn>
              <a:cxn ang="0">
                <a:pos x="654" y="0"/>
              </a:cxn>
              <a:cxn ang="0">
                <a:pos x="488" y="13"/>
              </a:cxn>
              <a:cxn ang="0">
                <a:pos x="476" y="252"/>
              </a:cxn>
              <a:cxn ang="0">
                <a:pos x="365" y="290"/>
              </a:cxn>
              <a:cxn ang="0">
                <a:pos x="206" y="86"/>
              </a:cxn>
              <a:cxn ang="0">
                <a:pos x="95" y="148"/>
              </a:cxn>
              <a:cxn ang="0">
                <a:pos x="200" y="376"/>
              </a:cxn>
              <a:cxn ang="0">
                <a:pos x="126" y="450"/>
              </a:cxn>
              <a:cxn ang="0">
                <a:pos x="0" y="423"/>
              </a:cxn>
              <a:cxn ang="0">
                <a:pos x="0" y="1273"/>
              </a:cxn>
              <a:cxn ang="0">
                <a:pos x="101" y="1226"/>
              </a:cxn>
              <a:cxn ang="0">
                <a:pos x="181" y="1306"/>
              </a:cxn>
              <a:cxn ang="0">
                <a:pos x="70" y="1509"/>
              </a:cxn>
              <a:cxn ang="0">
                <a:pos x="175" y="1596"/>
              </a:cxn>
              <a:cxn ang="0">
                <a:pos x="365" y="1411"/>
              </a:cxn>
              <a:cxn ang="0">
                <a:pos x="476" y="1448"/>
              </a:cxn>
              <a:cxn ang="0">
                <a:pos x="501" y="1700"/>
              </a:cxn>
              <a:cxn ang="0">
                <a:pos x="667" y="1707"/>
              </a:cxn>
              <a:cxn ang="0">
                <a:pos x="685" y="1442"/>
              </a:cxn>
              <a:cxn ang="0">
                <a:pos x="826" y="1405"/>
              </a:cxn>
              <a:cxn ang="0">
                <a:pos x="993" y="1590"/>
              </a:cxn>
              <a:cxn ang="0">
                <a:pos x="1103" y="1522"/>
              </a:cxn>
              <a:cxn ang="0">
                <a:pos x="993" y="1300"/>
              </a:cxn>
              <a:cxn ang="0">
                <a:pos x="1067" y="1207"/>
              </a:cxn>
              <a:cxn ang="0">
                <a:pos x="1288" y="1312"/>
              </a:cxn>
              <a:cxn ang="0">
                <a:pos x="1355" y="1196"/>
              </a:cxn>
              <a:cxn ang="0">
                <a:pos x="1153" y="1047"/>
              </a:cxn>
              <a:cxn ang="0">
                <a:pos x="1177" y="918"/>
              </a:cxn>
              <a:cxn ang="0">
                <a:pos x="1429" y="894"/>
              </a:cxn>
              <a:cxn ang="0">
                <a:pos x="1423" y="764"/>
              </a:cxn>
              <a:cxn ang="0">
                <a:pos x="1171" y="727"/>
              </a:cxn>
              <a:cxn ang="0">
                <a:pos x="1146" y="629"/>
              </a:cxn>
              <a:cxn ang="0">
                <a:pos x="1349" y="487"/>
              </a:cxn>
              <a:cxn ang="0">
                <a:pos x="1282" y="370"/>
              </a:cxn>
              <a:cxn ang="0">
                <a:pos x="1054" y="462"/>
              </a:cxn>
              <a:cxn ang="0">
                <a:pos x="980" y="388"/>
              </a:cxn>
              <a:cxn ang="0">
                <a:pos x="1097" y="173"/>
              </a:cxn>
              <a:cxn ang="0">
                <a:pos x="986" y="105"/>
              </a:cxn>
              <a:cxn ang="0">
                <a:pos x="808" y="283"/>
              </a:cxn>
            </a:cxnLst>
            <a:rect l="0" t="0" r="r" b="b"/>
            <a:pathLst>
              <a:path w="1429" h="1707">
                <a:moveTo>
                  <a:pt x="808" y="283"/>
                </a:moveTo>
                <a:lnTo>
                  <a:pt x="673" y="252"/>
                </a:lnTo>
                <a:lnTo>
                  <a:pt x="654" y="0"/>
                </a:lnTo>
                <a:lnTo>
                  <a:pt x="488" y="13"/>
                </a:lnTo>
                <a:lnTo>
                  <a:pt x="476" y="252"/>
                </a:lnTo>
                <a:lnTo>
                  <a:pt x="365" y="290"/>
                </a:lnTo>
                <a:lnTo>
                  <a:pt x="206" y="86"/>
                </a:lnTo>
                <a:lnTo>
                  <a:pt x="95" y="148"/>
                </a:lnTo>
                <a:lnTo>
                  <a:pt x="200" y="376"/>
                </a:lnTo>
                <a:lnTo>
                  <a:pt x="126" y="450"/>
                </a:lnTo>
                <a:lnTo>
                  <a:pt x="0" y="423"/>
                </a:lnTo>
                <a:lnTo>
                  <a:pt x="0" y="1273"/>
                </a:lnTo>
                <a:lnTo>
                  <a:pt x="101" y="1226"/>
                </a:lnTo>
                <a:lnTo>
                  <a:pt x="181" y="1306"/>
                </a:lnTo>
                <a:lnTo>
                  <a:pt x="70" y="1509"/>
                </a:lnTo>
                <a:lnTo>
                  <a:pt x="175" y="1596"/>
                </a:lnTo>
                <a:lnTo>
                  <a:pt x="365" y="1411"/>
                </a:lnTo>
                <a:lnTo>
                  <a:pt x="476" y="1448"/>
                </a:lnTo>
                <a:lnTo>
                  <a:pt x="501" y="1700"/>
                </a:lnTo>
                <a:lnTo>
                  <a:pt x="667" y="1707"/>
                </a:lnTo>
                <a:lnTo>
                  <a:pt x="685" y="1442"/>
                </a:lnTo>
                <a:lnTo>
                  <a:pt x="826" y="1405"/>
                </a:lnTo>
                <a:lnTo>
                  <a:pt x="993" y="1590"/>
                </a:lnTo>
                <a:lnTo>
                  <a:pt x="1103" y="1522"/>
                </a:lnTo>
                <a:lnTo>
                  <a:pt x="993" y="1300"/>
                </a:lnTo>
                <a:lnTo>
                  <a:pt x="1067" y="1207"/>
                </a:lnTo>
                <a:lnTo>
                  <a:pt x="1288" y="1312"/>
                </a:lnTo>
                <a:lnTo>
                  <a:pt x="1355" y="1196"/>
                </a:lnTo>
                <a:lnTo>
                  <a:pt x="1153" y="1047"/>
                </a:lnTo>
                <a:lnTo>
                  <a:pt x="1177" y="918"/>
                </a:lnTo>
                <a:lnTo>
                  <a:pt x="1429" y="894"/>
                </a:lnTo>
                <a:lnTo>
                  <a:pt x="1423" y="764"/>
                </a:lnTo>
                <a:lnTo>
                  <a:pt x="1171" y="727"/>
                </a:lnTo>
                <a:lnTo>
                  <a:pt x="1146" y="629"/>
                </a:lnTo>
                <a:lnTo>
                  <a:pt x="1349" y="487"/>
                </a:lnTo>
                <a:lnTo>
                  <a:pt x="1282" y="370"/>
                </a:lnTo>
                <a:lnTo>
                  <a:pt x="1054" y="462"/>
                </a:lnTo>
                <a:lnTo>
                  <a:pt x="980" y="388"/>
                </a:lnTo>
                <a:lnTo>
                  <a:pt x="1097" y="173"/>
                </a:lnTo>
                <a:lnTo>
                  <a:pt x="986" y="105"/>
                </a:lnTo>
                <a:lnTo>
                  <a:pt x="808" y="283"/>
                </a:lnTo>
                <a:close/>
              </a:path>
            </a:pathLst>
          </a:custGeom>
          <a:gradFill rotWithShape="0">
            <a:gsLst>
              <a:gs pos="0">
                <a:schemeClr val="accent2"/>
              </a:gs>
              <a:gs pos="100000">
                <a:schemeClr val="bg1"/>
              </a:gs>
            </a:gsLst>
            <a:lin ang="0" scaled="1"/>
          </a:gradFill>
          <a:ln w="9525">
            <a:noFill/>
            <a:round/>
            <a:headEnd/>
            <a:tailEnd/>
          </a:ln>
          <a:effectLst/>
        </p:spPr>
        <p:txBody>
          <a:bodyPr wrap="none" anchor="ctr"/>
          <a:lstStyle/>
          <a:p>
            <a:endParaRPr lang="en-US" dirty="0"/>
          </a:p>
        </p:txBody>
      </p:sp>
      <p:sp>
        <p:nvSpPr>
          <p:cNvPr id="57347" name="Freeform 1027"/>
          <p:cNvSpPr>
            <a:spLocks/>
          </p:cNvSpPr>
          <p:nvPr/>
        </p:nvSpPr>
        <p:spPr bwMode="hidden">
          <a:xfrm>
            <a:off x="108656" y="15875"/>
            <a:ext cx="838200" cy="787400"/>
          </a:xfrm>
          <a:custGeom>
            <a:avLst/>
            <a:gdLst/>
            <a:ahLst/>
            <a:cxnLst>
              <a:cxn ang="0">
                <a:pos x="335" y="56"/>
              </a:cxn>
              <a:cxn ang="0">
                <a:pos x="293" y="46"/>
              </a:cxn>
              <a:cxn ang="0">
                <a:pos x="288" y="0"/>
              </a:cxn>
              <a:cxn ang="0">
                <a:pos x="238" y="0"/>
              </a:cxn>
              <a:cxn ang="0">
                <a:pos x="232" y="46"/>
              </a:cxn>
              <a:cxn ang="0">
                <a:pos x="198" y="58"/>
              </a:cxn>
              <a:cxn ang="0">
                <a:pos x="146" y="0"/>
              </a:cxn>
              <a:cxn ang="0">
                <a:pos x="114" y="14"/>
              </a:cxn>
              <a:cxn ang="0">
                <a:pos x="147" y="84"/>
              </a:cxn>
              <a:cxn ang="0">
                <a:pos x="124" y="107"/>
              </a:cxn>
              <a:cxn ang="0">
                <a:pos x="50" y="81"/>
              </a:cxn>
              <a:cxn ang="0">
                <a:pos x="32" y="109"/>
              </a:cxn>
              <a:cxn ang="0">
                <a:pos x="90" y="159"/>
              </a:cxn>
              <a:cxn ang="0">
                <a:pos x="80" y="197"/>
              </a:cxn>
              <a:cxn ang="0">
                <a:pos x="2" y="202"/>
              </a:cxn>
              <a:cxn ang="0">
                <a:pos x="0" y="244"/>
              </a:cxn>
              <a:cxn ang="0">
                <a:pos x="80" y="256"/>
              </a:cxn>
              <a:cxn ang="0">
                <a:pos x="88" y="292"/>
              </a:cxn>
              <a:cxn ang="0">
                <a:pos x="29" y="345"/>
              </a:cxn>
              <a:cxn ang="0">
                <a:pos x="50" y="378"/>
              </a:cxn>
              <a:cxn ang="0">
                <a:pos x="116" y="347"/>
              </a:cxn>
              <a:cxn ang="0">
                <a:pos x="141" y="372"/>
              </a:cxn>
              <a:cxn ang="0">
                <a:pos x="107" y="435"/>
              </a:cxn>
              <a:cxn ang="0">
                <a:pos x="139" y="462"/>
              </a:cxn>
              <a:cxn ang="0">
                <a:pos x="198" y="404"/>
              </a:cxn>
              <a:cxn ang="0">
                <a:pos x="232" y="416"/>
              </a:cxn>
              <a:cxn ang="0">
                <a:pos x="240" y="494"/>
              </a:cxn>
              <a:cxn ang="0">
                <a:pos x="292" y="496"/>
              </a:cxn>
              <a:cxn ang="0">
                <a:pos x="297" y="414"/>
              </a:cxn>
              <a:cxn ang="0">
                <a:pos x="341" y="403"/>
              </a:cxn>
              <a:cxn ang="0">
                <a:pos x="393" y="460"/>
              </a:cxn>
              <a:cxn ang="0">
                <a:pos x="427" y="439"/>
              </a:cxn>
              <a:cxn ang="0">
                <a:pos x="393" y="370"/>
              </a:cxn>
              <a:cxn ang="0">
                <a:pos x="416" y="341"/>
              </a:cxn>
              <a:cxn ang="0">
                <a:pos x="484" y="374"/>
              </a:cxn>
              <a:cxn ang="0">
                <a:pos x="505" y="338"/>
              </a:cxn>
              <a:cxn ang="0">
                <a:pos x="442" y="292"/>
              </a:cxn>
              <a:cxn ang="0">
                <a:pos x="450" y="252"/>
              </a:cxn>
              <a:cxn ang="0">
                <a:pos x="528" y="244"/>
              </a:cxn>
              <a:cxn ang="0">
                <a:pos x="526" y="204"/>
              </a:cxn>
              <a:cxn ang="0">
                <a:pos x="448" y="193"/>
              </a:cxn>
              <a:cxn ang="0">
                <a:pos x="440" y="162"/>
              </a:cxn>
              <a:cxn ang="0">
                <a:pos x="503" y="119"/>
              </a:cxn>
              <a:cxn ang="0">
                <a:pos x="482" y="82"/>
              </a:cxn>
              <a:cxn ang="0">
                <a:pos x="412" y="111"/>
              </a:cxn>
              <a:cxn ang="0">
                <a:pos x="389" y="88"/>
              </a:cxn>
              <a:cxn ang="0">
                <a:pos x="425" y="21"/>
              </a:cxn>
              <a:cxn ang="0">
                <a:pos x="391" y="0"/>
              </a:cxn>
              <a:cxn ang="0">
                <a:pos x="335" y="56"/>
              </a:cxn>
            </a:cxnLst>
            <a:rect l="0" t="0" r="r" b="b"/>
            <a:pathLst>
              <a:path w="528" h="496">
                <a:moveTo>
                  <a:pt x="335" y="56"/>
                </a:moveTo>
                <a:lnTo>
                  <a:pt x="293" y="46"/>
                </a:lnTo>
                <a:lnTo>
                  <a:pt x="288" y="0"/>
                </a:lnTo>
                <a:lnTo>
                  <a:pt x="238" y="0"/>
                </a:lnTo>
                <a:lnTo>
                  <a:pt x="232" y="46"/>
                </a:lnTo>
                <a:lnTo>
                  <a:pt x="198" y="58"/>
                </a:lnTo>
                <a:lnTo>
                  <a:pt x="146" y="0"/>
                </a:lnTo>
                <a:lnTo>
                  <a:pt x="114" y="14"/>
                </a:lnTo>
                <a:lnTo>
                  <a:pt x="147" y="84"/>
                </a:lnTo>
                <a:lnTo>
                  <a:pt x="124" y="107"/>
                </a:lnTo>
                <a:lnTo>
                  <a:pt x="50" y="81"/>
                </a:lnTo>
                <a:lnTo>
                  <a:pt x="32" y="109"/>
                </a:lnTo>
                <a:lnTo>
                  <a:pt x="90" y="159"/>
                </a:lnTo>
                <a:lnTo>
                  <a:pt x="80" y="197"/>
                </a:lnTo>
                <a:lnTo>
                  <a:pt x="2" y="202"/>
                </a:lnTo>
                <a:lnTo>
                  <a:pt x="0" y="244"/>
                </a:lnTo>
                <a:lnTo>
                  <a:pt x="80" y="256"/>
                </a:lnTo>
                <a:lnTo>
                  <a:pt x="88" y="292"/>
                </a:lnTo>
                <a:lnTo>
                  <a:pt x="29" y="345"/>
                </a:lnTo>
                <a:lnTo>
                  <a:pt x="50" y="378"/>
                </a:lnTo>
                <a:lnTo>
                  <a:pt x="116" y="347"/>
                </a:lnTo>
                <a:lnTo>
                  <a:pt x="141" y="372"/>
                </a:lnTo>
                <a:lnTo>
                  <a:pt x="107" y="435"/>
                </a:lnTo>
                <a:lnTo>
                  <a:pt x="139" y="462"/>
                </a:lnTo>
                <a:lnTo>
                  <a:pt x="198" y="404"/>
                </a:lnTo>
                <a:lnTo>
                  <a:pt x="232" y="416"/>
                </a:lnTo>
                <a:lnTo>
                  <a:pt x="240" y="494"/>
                </a:lnTo>
                <a:lnTo>
                  <a:pt x="292" y="496"/>
                </a:lnTo>
                <a:lnTo>
                  <a:pt x="297" y="414"/>
                </a:lnTo>
                <a:lnTo>
                  <a:pt x="341" y="403"/>
                </a:lnTo>
                <a:lnTo>
                  <a:pt x="393" y="460"/>
                </a:lnTo>
                <a:lnTo>
                  <a:pt x="427" y="439"/>
                </a:lnTo>
                <a:lnTo>
                  <a:pt x="393" y="370"/>
                </a:lnTo>
                <a:lnTo>
                  <a:pt x="416" y="341"/>
                </a:lnTo>
                <a:lnTo>
                  <a:pt x="484" y="374"/>
                </a:lnTo>
                <a:lnTo>
                  <a:pt x="505" y="338"/>
                </a:lnTo>
                <a:lnTo>
                  <a:pt x="442" y="292"/>
                </a:lnTo>
                <a:lnTo>
                  <a:pt x="450" y="252"/>
                </a:lnTo>
                <a:lnTo>
                  <a:pt x="528" y="244"/>
                </a:lnTo>
                <a:lnTo>
                  <a:pt x="526" y="204"/>
                </a:lnTo>
                <a:lnTo>
                  <a:pt x="448" y="193"/>
                </a:lnTo>
                <a:lnTo>
                  <a:pt x="440" y="162"/>
                </a:lnTo>
                <a:lnTo>
                  <a:pt x="503" y="119"/>
                </a:lnTo>
                <a:lnTo>
                  <a:pt x="482" y="82"/>
                </a:lnTo>
                <a:lnTo>
                  <a:pt x="412" y="111"/>
                </a:lnTo>
                <a:lnTo>
                  <a:pt x="389" y="88"/>
                </a:lnTo>
                <a:lnTo>
                  <a:pt x="425" y="21"/>
                </a:lnTo>
                <a:lnTo>
                  <a:pt x="391" y="0"/>
                </a:lnTo>
                <a:lnTo>
                  <a:pt x="335" y="56"/>
                </a:lnTo>
                <a:close/>
              </a:path>
            </a:pathLst>
          </a:custGeom>
          <a:gradFill rotWithShape="0">
            <a:gsLst>
              <a:gs pos="0">
                <a:schemeClr val="accent1"/>
              </a:gs>
              <a:gs pos="100000">
                <a:schemeClr val="bg1"/>
              </a:gs>
            </a:gsLst>
            <a:lin ang="2700000" scaled="1"/>
          </a:gradFill>
          <a:ln w="9525">
            <a:noFill/>
            <a:round/>
            <a:headEnd/>
            <a:tailEnd/>
          </a:ln>
          <a:effectLst/>
        </p:spPr>
        <p:txBody>
          <a:bodyPr wrap="none" anchor="ctr"/>
          <a:lstStyle/>
          <a:p>
            <a:endParaRPr lang="en-US" dirty="0"/>
          </a:p>
        </p:txBody>
      </p:sp>
      <p:sp>
        <p:nvSpPr>
          <p:cNvPr id="57348" name="Freeform 1028"/>
          <p:cNvSpPr>
            <a:spLocks/>
          </p:cNvSpPr>
          <p:nvPr/>
        </p:nvSpPr>
        <p:spPr bwMode="hidden">
          <a:xfrm>
            <a:off x="1192390" y="354014"/>
            <a:ext cx="2266244" cy="2270125"/>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18900000" scaled="1"/>
          </a:gradFill>
          <a:ln w="9525">
            <a:noFill/>
            <a:round/>
            <a:headEnd/>
            <a:tailEnd/>
          </a:ln>
          <a:effectLst/>
        </p:spPr>
        <p:txBody>
          <a:bodyPr wrap="none" anchor="ctr"/>
          <a:lstStyle/>
          <a:p>
            <a:endParaRPr lang="en-US" dirty="0"/>
          </a:p>
        </p:txBody>
      </p:sp>
      <p:sp>
        <p:nvSpPr>
          <p:cNvPr id="57349" name="Freeform 1029"/>
          <p:cNvSpPr>
            <a:spLocks/>
          </p:cNvSpPr>
          <p:nvPr/>
        </p:nvSpPr>
        <p:spPr bwMode="hidden">
          <a:xfrm>
            <a:off x="2531534" y="1270000"/>
            <a:ext cx="3670300" cy="3671888"/>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w="9525">
            <a:noFill/>
            <a:round/>
            <a:headEnd/>
            <a:tailEnd/>
          </a:ln>
          <a:effectLst/>
        </p:spPr>
        <p:txBody>
          <a:bodyPr wrap="none" anchor="ctr"/>
          <a:lstStyle/>
          <a:p>
            <a:endParaRPr lang="en-US" dirty="0"/>
          </a:p>
        </p:txBody>
      </p:sp>
      <p:sp>
        <p:nvSpPr>
          <p:cNvPr id="57350" name="Freeform 1030"/>
          <p:cNvSpPr>
            <a:spLocks/>
          </p:cNvSpPr>
          <p:nvPr/>
        </p:nvSpPr>
        <p:spPr bwMode="hidden">
          <a:xfrm>
            <a:off x="2823" y="4797425"/>
            <a:ext cx="3417711" cy="2097088"/>
          </a:xfrm>
          <a:custGeom>
            <a:avLst/>
            <a:gdLst/>
            <a:ahLst/>
            <a:cxnLst>
              <a:cxn ang="0">
                <a:pos x="1368" y="358"/>
              </a:cxn>
              <a:cxn ang="0">
                <a:pos x="1197" y="318"/>
              </a:cxn>
              <a:cxn ang="0">
                <a:pos x="1173" y="0"/>
              </a:cxn>
              <a:cxn ang="0">
                <a:pos x="964" y="16"/>
              </a:cxn>
              <a:cxn ang="0">
                <a:pos x="948" y="318"/>
              </a:cxn>
              <a:cxn ang="0">
                <a:pos x="808" y="366"/>
              </a:cxn>
              <a:cxn ang="0">
                <a:pos x="606" y="109"/>
              </a:cxn>
              <a:cxn ang="0">
                <a:pos x="467" y="187"/>
              </a:cxn>
              <a:cxn ang="0">
                <a:pos x="599" y="474"/>
              </a:cxn>
              <a:cxn ang="0">
                <a:pos x="506" y="568"/>
              </a:cxn>
              <a:cxn ang="0">
                <a:pos x="202" y="459"/>
              </a:cxn>
              <a:cxn ang="0">
                <a:pos x="132" y="576"/>
              </a:cxn>
              <a:cxn ang="0">
                <a:pos x="365" y="778"/>
              </a:cxn>
              <a:cxn ang="0">
                <a:pos x="327" y="933"/>
              </a:cxn>
              <a:cxn ang="0">
                <a:pos x="7" y="956"/>
              </a:cxn>
              <a:cxn ang="0">
                <a:pos x="0" y="1128"/>
              </a:cxn>
              <a:cxn ang="0">
                <a:pos x="327" y="1174"/>
              </a:cxn>
              <a:cxn ang="0">
                <a:pos x="358" y="1321"/>
              </a:cxn>
              <a:cxn ang="0">
                <a:pos x="1804" y="1321"/>
              </a:cxn>
              <a:cxn ang="0">
                <a:pos x="1835" y="1158"/>
              </a:cxn>
              <a:cxn ang="0">
                <a:pos x="2153" y="1128"/>
              </a:cxn>
              <a:cxn ang="0">
                <a:pos x="2146" y="964"/>
              </a:cxn>
              <a:cxn ang="0">
                <a:pos x="1827" y="917"/>
              </a:cxn>
              <a:cxn ang="0">
                <a:pos x="1795" y="793"/>
              </a:cxn>
              <a:cxn ang="0">
                <a:pos x="2052" y="615"/>
              </a:cxn>
              <a:cxn ang="0">
                <a:pos x="1967" y="467"/>
              </a:cxn>
              <a:cxn ang="0">
                <a:pos x="1679" y="583"/>
              </a:cxn>
              <a:cxn ang="0">
                <a:pos x="1586" y="490"/>
              </a:cxn>
              <a:cxn ang="0">
                <a:pos x="1733" y="218"/>
              </a:cxn>
              <a:cxn ang="0">
                <a:pos x="1593" y="132"/>
              </a:cxn>
              <a:cxn ang="0">
                <a:pos x="1368" y="358"/>
              </a:cxn>
            </a:cxnLst>
            <a:rect l="0" t="0" r="r" b="b"/>
            <a:pathLst>
              <a:path w="2153" h="1321">
                <a:moveTo>
                  <a:pt x="1368" y="358"/>
                </a:moveTo>
                <a:lnTo>
                  <a:pt x="1197" y="318"/>
                </a:lnTo>
                <a:lnTo>
                  <a:pt x="1173" y="0"/>
                </a:lnTo>
                <a:lnTo>
                  <a:pt x="964" y="16"/>
                </a:lnTo>
                <a:lnTo>
                  <a:pt x="948" y="318"/>
                </a:lnTo>
                <a:lnTo>
                  <a:pt x="808" y="366"/>
                </a:lnTo>
                <a:lnTo>
                  <a:pt x="606" y="109"/>
                </a:lnTo>
                <a:lnTo>
                  <a:pt x="467" y="187"/>
                </a:lnTo>
                <a:lnTo>
                  <a:pt x="599" y="474"/>
                </a:lnTo>
                <a:lnTo>
                  <a:pt x="506" y="568"/>
                </a:lnTo>
                <a:lnTo>
                  <a:pt x="202" y="459"/>
                </a:lnTo>
                <a:lnTo>
                  <a:pt x="132" y="576"/>
                </a:lnTo>
                <a:lnTo>
                  <a:pt x="365" y="778"/>
                </a:lnTo>
                <a:lnTo>
                  <a:pt x="327" y="933"/>
                </a:lnTo>
                <a:lnTo>
                  <a:pt x="7" y="956"/>
                </a:lnTo>
                <a:lnTo>
                  <a:pt x="0" y="1128"/>
                </a:lnTo>
                <a:lnTo>
                  <a:pt x="327" y="1174"/>
                </a:lnTo>
                <a:lnTo>
                  <a:pt x="358" y="1321"/>
                </a:lnTo>
                <a:lnTo>
                  <a:pt x="1804" y="1321"/>
                </a:lnTo>
                <a:lnTo>
                  <a:pt x="1835" y="1158"/>
                </a:lnTo>
                <a:lnTo>
                  <a:pt x="2153" y="1128"/>
                </a:lnTo>
                <a:lnTo>
                  <a:pt x="2146" y="964"/>
                </a:lnTo>
                <a:lnTo>
                  <a:pt x="1827" y="917"/>
                </a:lnTo>
                <a:lnTo>
                  <a:pt x="1795" y="793"/>
                </a:lnTo>
                <a:lnTo>
                  <a:pt x="2052" y="615"/>
                </a:lnTo>
                <a:lnTo>
                  <a:pt x="1967" y="467"/>
                </a:lnTo>
                <a:lnTo>
                  <a:pt x="1679" y="583"/>
                </a:lnTo>
                <a:lnTo>
                  <a:pt x="1586" y="490"/>
                </a:lnTo>
                <a:lnTo>
                  <a:pt x="1733" y="218"/>
                </a:lnTo>
                <a:lnTo>
                  <a:pt x="1593" y="132"/>
                </a:lnTo>
                <a:lnTo>
                  <a:pt x="1368" y="358"/>
                </a:lnTo>
                <a:close/>
              </a:path>
            </a:pathLst>
          </a:custGeom>
          <a:solidFill>
            <a:schemeClr val="bg1">
              <a:alpha val="50000"/>
            </a:schemeClr>
          </a:solidFill>
          <a:ln w="9525">
            <a:noFill/>
            <a:round/>
            <a:headEnd/>
            <a:tailEnd/>
          </a:ln>
          <a:effectLst/>
        </p:spPr>
        <p:txBody>
          <a:bodyPr wrap="none" anchor="ctr"/>
          <a:lstStyle/>
          <a:p>
            <a:endParaRPr lang="en-US" dirty="0"/>
          </a:p>
        </p:txBody>
      </p:sp>
      <p:sp>
        <p:nvSpPr>
          <p:cNvPr id="57351" name="Freeform 1031"/>
          <p:cNvSpPr>
            <a:spLocks/>
          </p:cNvSpPr>
          <p:nvPr/>
        </p:nvSpPr>
        <p:spPr bwMode="hidden">
          <a:xfrm>
            <a:off x="4494389" y="4425951"/>
            <a:ext cx="2263422" cy="2263775"/>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2700000" scaled="1"/>
          </a:gradFill>
          <a:ln w="9525">
            <a:noFill/>
            <a:round/>
            <a:headEnd/>
            <a:tailEnd/>
          </a:ln>
          <a:effectLst/>
        </p:spPr>
        <p:txBody>
          <a:bodyPr wrap="none" anchor="ctr"/>
          <a:lstStyle/>
          <a:p>
            <a:endParaRPr lang="en-US" dirty="0"/>
          </a:p>
        </p:txBody>
      </p:sp>
      <p:sp>
        <p:nvSpPr>
          <p:cNvPr id="57352" name="Freeform 1032"/>
          <p:cNvSpPr>
            <a:spLocks/>
          </p:cNvSpPr>
          <p:nvPr/>
        </p:nvSpPr>
        <p:spPr bwMode="hidden">
          <a:xfrm>
            <a:off x="5647267" y="487363"/>
            <a:ext cx="2928056" cy="2930525"/>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w="9525">
            <a:noFill/>
            <a:round/>
            <a:headEnd/>
            <a:tailEnd/>
          </a:ln>
          <a:effectLst/>
        </p:spPr>
        <p:txBody>
          <a:bodyPr wrap="none" anchor="ctr"/>
          <a:lstStyle/>
          <a:p>
            <a:endParaRPr lang="en-US" dirty="0"/>
          </a:p>
        </p:txBody>
      </p:sp>
      <p:sp>
        <p:nvSpPr>
          <p:cNvPr id="57353" name="Freeform 1033"/>
          <p:cNvSpPr>
            <a:spLocks/>
          </p:cNvSpPr>
          <p:nvPr/>
        </p:nvSpPr>
        <p:spPr bwMode="hidden">
          <a:xfrm>
            <a:off x="7147278" y="2555876"/>
            <a:ext cx="2008011" cy="3997325"/>
          </a:xfrm>
          <a:custGeom>
            <a:avLst/>
            <a:gdLst/>
            <a:ahLst/>
            <a:cxnLst>
              <a:cxn ang="0">
                <a:pos x="1265" y="0"/>
              </a:cxn>
              <a:cxn ang="0">
                <a:pos x="1128" y="18"/>
              </a:cxn>
              <a:cxn ang="0">
                <a:pos x="1110" y="372"/>
              </a:cxn>
              <a:cxn ang="0">
                <a:pos x="946" y="428"/>
              </a:cxn>
              <a:cxn ang="0">
                <a:pos x="710" y="127"/>
              </a:cxn>
              <a:cxn ang="0">
                <a:pos x="546" y="219"/>
              </a:cxn>
              <a:cxn ang="0">
                <a:pos x="701" y="555"/>
              </a:cxn>
              <a:cxn ang="0">
                <a:pos x="592" y="665"/>
              </a:cxn>
              <a:cxn ang="0">
                <a:pos x="237" y="537"/>
              </a:cxn>
              <a:cxn ang="0">
                <a:pos x="155" y="674"/>
              </a:cxn>
              <a:cxn ang="0">
                <a:pos x="427" y="911"/>
              </a:cxn>
              <a:cxn ang="0">
                <a:pos x="383" y="1093"/>
              </a:cxn>
              <a:cxn ang="0">
                <a:pos x="9" y="1121"/>
              </a:cxn>
              <a:cxn ang="0">
                <a:pos x="0" y="1322"/>
              </a:cxn>
              <a:cxn ang="0">
                <a:pos x="383" y="1376"/>
              </a:cxn>
              <a:cxn ang="0">
                <a:pos x="419" y="1549"/>
              </a:cxn>
              <a:cxn ang="0">
                <a:pos x="136" y="1804"/>
              </a:cxn>
              <a:cxn ang="0">
                <a:pos x="237" y="1959"/>
              </a:cxn>
              <a:cxn ang="0">
                <a:pos x="555" y="1813"/>
              </a:cxn>
              <a:cxn ang="0">
                <a:pos x="674" y="1932"/>
              </a:cxn>
              <a:cxn ang="0">
                <a:pos x="509" y="2232"/>
              </a:cxn>
              <a:cxn ang="0">
                <a:pos x="664" y="2360"/>
              </a:cxn>
              <a:cxn ang="0">
                <a:pos x="946" y="2087"/>
              </a:cxn>
              <a:cxn ang="0">
                <a:pos x="1110" y="2142"/>
              </a:cxn>
              <a:cxn ang="0">
                <a:pos x="1147" y="2515"/>
              </a:cxn>
              <a:cxn ang="0">
                <a:pos x="1265" y="2518"/>
              </a:cxn>
              <a:cxn ang="0">
                <a:pos x="1265" y="0"/>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rotWithShape="0">
            <a:gsLst>
              <a:gs pos="0">
                <a:schemeClr val="bg1"/>
              </a:gs>
              <a:gs pos="100000">
                <a:schemeClr val="accent2"/>
              </a:gs>
            </a:gsLst>
            <a:lin ang="0" scaled="1"/>
          </a:gradFill>
          <a:ln w="9525">
            <a:noFill/>
            <a:round/>
            <a:headEnd/>
            <a:tailEnd/>
          </a:ln>
          <a:effectLst/>
        </p:spPr>
        <p:txBody>
          <a:bodyPr wrap="none" anchor="ctr"/>
          <a:lstStyle/>
          <a:p>
            <a:endParaRPr lang="en-US" dirty="0"/>
          </a:p>
        </p:txBody>
      </p:sp>
      <p:sp>
        <p:nvSpPr>
          <p:cNvPr id="57354" name="Freeform 1034"/>
          <p:cNvSpPr>
            <a:spLocks/>
          </p:cNvSpPr>
          <p:nvPr/>
        </p:nvSpPr>
        <p:spPr bwMode="hidden">
          <a:xfrm rot="16200000">
            <a:off x="3977481" y="-853281"/>
            <a:ext cx="1722438" cy="3429000"/>
          </a:xfrm>
          <a:custGeom>
            <a:avLst/>
            <a:gdLst/>
            <a:ahLst/>
            <a:cxnLst>
              <a:cxn ang="0">
                <a:pos x="1265" y="0"/>
              </a:cxn>
              <a:cxn ang="0">
                <a:pos x="1128" y="18"/>
              </a:cxn>
              <a:cxn ang="0">
                <a:pos x="1110" y="372"/>
              </a:cxn>
              <a:cxn ang="0">
                <a:pos x="946" y="428"/>
              </a:cxn>
              <a:cxn ang="0">
                <a:pos x="710" y="127"/>
              </a:cxn>
              <a:cxn ang="0">
                <a:pos x="546" y="219"/>
              </a:cxn>
              <a:cxn ang="0">
                <a:pos x="701" y="555"/>
              </a:cxn>
              <a:cxn ang="0">
                <a:pos x="592" y="665"/>
              </a:cxn>
              <a:cxn ang="0">
                <a:pos x="237" y="537"/>
              </a:cxn>
              <a:cxn ang="0">
                <a:pos x="155" y="674"/>
              </a:cxn>
              <a:cxn ang="0">
                <a:pos x="427" y="911"/>
              </a:cxn>
              <a:cxn ang="0">
                <a:pos x="383" y="1093"/>
              </a:cxn>
              <a:cxn ang="0">
                <a:pos x="9" y="1121"/>
              </a:cxn>
              <a:cxn ang="0">
                <a:pos x="0" y="1322"/>
              </a:cxn>
              <a:cxn ang="0">
                <a:pos x="383" y="1376"/>
              </a:cxn>
              <a:cxn ang="0">
                <a:pos x="419" y="1549"/>
              </a:cxn>
              <a:cxn ang="0">
                <a:pos x="136" y="1804"/>
              </a:cxn>
              <a:cxn ang="0">
                <a:pos x="237" y="1959"/>
              </a:cxn>
              <a:cxn ang="0">
                <a:pos x="555" y="1813"/>
              </a:cxn>
              <a:cxn ang="0">
                <a:pos x="674" y="1932"/>
              </a:cxn>
              <a:cxn ang="0">
                <a:pos x="509" y="2232"/>
              </a:cxn>
              <a:cxn ang="0">
                <a:pos x="664" y="2360"/>
              </a:cxn>
              <a:cxn ang="0">
                <a:pos x="946" y="2087"/>
              </a:cxn>
              <a:cxn ang="0">
                <a:pos x="1110" y="2142"/>
              </a:cxn>
              <a:cxn ang="0">
                <a:pos x="1147" y="2515"/>
              </a:cxn>
              <a:cxn ang="0">
                <a:pos x="1265" y="2518"/>
              </a:cxn>
              <a:cxn ang="0">
                <a:pos x="1265" y="0"/>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rotWithShape="0">
            <a:gsLst>
              <a:gs pos="0">
                <a:schemeClr val="bg1"/>
              </a:gs>
              <a:gs pos="100000">
                <a:schemeClr val="accent2"/>
              </a:gs>
            </a:gsLst>
            <a:lin ang="0" scaled="1"/>
          </a:gradFill>
          <a:ln w="9525">
            <a:noFill/>
            <a:round/>
            <a:headEnd/>
            <a:tailEnd/>
          </a:ln>
          <a:effectLst/>
        </p:spPr>
        <p:txBody>
          <a:bodyPr wrap="none" anchor="ctr"/>
          <a:lstStyle/>
          <a:p>
            <a:endParaRPr lang="en-US" dirty="0"/>
          </a:p>
        </p:txBody>
      </p:sp>
      <p:pic>
        <p:nvPicPr>
          <p:cNvPr id="57355" name="Picture 1035" descr="C:\My Documents\bits\Facbanna.png"/>
          <p:cNvPicPr>
            <a:picLocks noChangeAspect="1" noChangeArrowheads="1"/>
          </p:cNvPicPr>
          <p:nvPr/>
        </p:nvPicPr>
        <p:blipFill>
          <a:blip r:embed="rId2" cstate="print"/>
          <a:srcRect/>
          <a:stretch>
            <a:fillRect/>
          </a:stretch>
        </p:blipFill>
        <p:spPr bwMode="invGray">
          <a:xfrm>
            <a:off x="2823" y="-3175"/>
            <a:ext cx="804333" cy="6858000"/>
          </a:xfrm>
          <a:prstGeom prst="rect">
            <a:avLst/>
          </a:prstGeom>
          <a:noFill/>
        </p:spPr>
      </p:pic>
      <p:sp>
        <p:nvSpPr>
          <p:cNvPr id="57356" name="Rectangle 1036"/>
          <p:cNvSpPr>
            <a:spLocks noGrp="1" noChangeArrowheads="1"/>
          </p:cNvSpPr>
          <p:nvPr>
            <p:ph type="ctrTitle"/>
          </p:nvPr>
        </p:nvSpPr>
        <p:spPr>
          <a:xfrm>
            <a:off x="1143000" y="2286000"/>
            <a:ext cx="7772400" cy="1143000"/>
          </a:xfrm>
        </p:spPr>
        <p:txBody>
          <a:bodyPr/>
          <a:lstStyle>
            <a:lvl1pPr>
              <a:defRPr/>
            </a:lvl1pPr>
          </a:lstStyle>
          <a:p>
            <a:r>
              <a:rPr lang="en-US"/>
              <a:t>Click to edit Master title style</a:t>
            </a:r>
            <a:endParaRPr lang="en-GB"/>
          </a:p>
        </p:txBody>
      </p:sp>
      <p:sp>
        <p:nvSpPr>
          <p:cNvPr id="57357" name="Rectangle 1037"/>
          <p:cNvSpPr>
            <a:spLocks noGrp="1" noChangeArrowheads="1"/>
          </p:cNvSpPr>
          <p:nvPr>
            <p:ph type="subTitle" idx="1"/>
          </p:nvPr>
        </p:nvSpPr>
        <p:spPr>
          <a:xfrm>
            <a:off x="2133600" y="4114800"/>
            <a:ext cx="6400800" cy="1752600"/>
          </a:xfrm>
        </p:spPr>
        <p:txBody>
          <a:bodyPr/>
          <a:lstStyle>
            <a:lvl1pPr marL="0" indent="0">
              <a:buFont typeface="Wingdings" pitchFamily="2" charset="2"/>
              <a:buNone/>
              <a:defRPr/>
            </a:lvl1pPr>
          </a:lstStyle>
          <a:p>
            <a:r>
              <a:rPr lang="en-US"/>
              <a:t>Click to edit Master subtitle style</a:t>
            </a:r>
            <a:endParaRPr lang="en-GB"/>
          </a:p>
        </p:txBody>
      </p:sp>
      <p:sp>
        <p:nvSpPr>
          <p:cNvPr id="57358" name="Rectangle 1038"/>
          <p:cNvSpPr>
            <a:spLocks noGrp="1" noChangeArrowheads="1"/>
          </p:cNvSpPr>
          <p:nvPr>
            <p:ph type="dt" sz="half" idx="2"/>
          </p:nvPr>
        </p:nvSpPr>
        <p:spPr>
          <a:xfrm>
            <a:off x="1143000" y="6248400"/>
            <a:ext cx="1905000" cy="457200"/>
          </a:xfrm>
        </p:spPr>
        <p:txBody>
          <a:bodyPr/>
          <a:lstStyle>
            <a:lvl1pPr>
              <a:defRPr/>
            </a:lvl1pPr>
          </a:lstStyle>
          <a:p>
            <a:fld id="{AE9D49B8-2F11-4702-827E-D5D64457A7CF}" type="datetimeFigureOut">
              <a:rPr lang="en-US" smtClean="0"/>
              <a:t>10/30/2023</a:t>
            </a:fld>
            <a:endParaRPr lang="en-US"/>
          </a:p>
        </p:txBody>
      </p:sp>
      <p:sp>
        <p:nvSpPr>
          <p:cNvPr id="57359" name="Rectangle 1039"/>
          <p:cNvSpPr>
            <a:spLocks noGrp="1" noChangeArrowheads="1"/>
          </p:cNvSpPr>
          <p:nvPr>
            <p:ph type="ftr" sz="quarter" idx="3"/>
          </p:nvPr>
        </p:nvSpPr>
        <p:spPr>
          <a:xfrm>
            <a:off x="3581400" y="6248400"/>
            <a:ext cx="2895600" cy="457200"/>
          </a:xfrm>
        </p:spPr>
        <p:txBody>
          <a:bodyPr/>
          <a:lstStyle>
            <a:lvl1pPr>
              <a:defRPr/>
            </a:lvl1pPr>
          </a:lstStyle>
          <a:p>
            <a:endParaRPr lang="en-US"/>
          </a:p>
        </p:txBody>
      </p:sp>
      <p:sp>
        <p:nvSpPr>
          <p:cNvPr id="57360" name="Rectangle 1040"/>
          <p:cNvSpPr>
            <a:spLocks noGrp="1" noChangeArrowheads="1"/>
          </p:cNvSpPr>
          <p:nvPr>
            <p:ph type="sldNum" sz="quarter" idx="4"/>
          </p:nvPr>
        </p:nvSpPr>
        <p:spPr>
          <a:xfrm>
            <a:off x="7010400" y="6248400"/>
            <a:ext cx="1905000" cy="457200"/>
          </a:xfrm>
        </p:spPr>
        <p:txBody>
          <a:bodyPr/>
          <a:lstStyle>
            <a:lvl1pPr>
              <a:defRPr/>
            </a:lvl1pPr>
          </a:lstStyle>
          <a:p>
            <a:fld id="{B06F7D5F-98BF-4A7D-8B34-0BEE9A89AC4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E9D49B8-2F11-4702-827E-D5D64457A7CF}" type="datetimeFigureOut">
              <a:rPr lang="en-US" smtClean="0"/>
              <a:t>10/30/2023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06F7D5F-98BF-4A7D-8B34-0BEE9A89AC4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1" y="3048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04800"/>
            <a:ext cx="5693834"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E9D49B8-2F11-4702-827E-D5D64457A7CF}" type="datetimeFigureOut">
              <a:rPr lang="en-US" smtClean="0"/>
              <a:t>10/30/2023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06F7D5F-98BF-4A7D-8B34-0BEE9A89AC4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E9D49B8-2F11-4702-827E-D5D64457A7CF}" type="datetimeFigureOut">
              <a:rPr lang="en-US" smtClean="0"/>
              <a:t>10/30/2023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06F7D5F-98BF-4A7D-8B34-0BEE9A89AC4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AE9D49B8-2F11-4702-827E-D5D64457A7CF}" type="datetimeFigureOut">
              <a:rPr lang="en-US" smtClean="0"/>
              <a:t>10/30/2023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06F7D5F-98BF-4A7D-8B34-0BEE9A89AC4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6764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0734" y="16764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AE9D49B8-2F11-4702-827E-D5D64457A7CF}" type="datetimeFigureOut">
              <a:rPr lang="en-US" smtClean="0"/>
              <a:t>10/30/2023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06F7D5F-98BF-4A7D-8B34-0BEE9A89AC4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AE9D49B8-2F11-4702-827E-D5D64457A7CF}" type="datetimeFigureOut">
              <a:rPr lang="en-US" smtClean="0"/>
              <a:t>10/30/2023</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06F7D5F-98BF-4A7D-8B34-0BEE9A89AC4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AE9D49B8-2F11-4702-827E-D5D64457A7CF}" type="datetimeFigureOut">
              <a:rPr lang="en-US" smtClean="0"/>
              <a:t>10/30/2023</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06F7D5F-98BF-4A7D-8B34-0BEE9A89AC4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E9D49B8-2F11-4702-827E-D5D64457A7CF}" type="datetimeFigureOut">
              <a:rPr lang="en-US" smtClean="0"/>
              <a:t>10/30/2023</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06F7D5F-98BF-4A7D-8B34-0BEE9A89AC4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89"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756" y="273051"/>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1"/>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AE9D49B8-2F11-4702-827E-D5D64457A7CF}" type="datetimeFigureOut">
              <a:rPr lang="en-US" smtClean="0"/>
              <a:t>10/30/2023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06F7D5F-98BF-4A7D-8B34-0BEE9A89AC4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AE9D49B8-2F11-4702-827E-D5D64457A7CF}" type="datetimeFigureOut">
              <a:rPr lang="en-US" smtClean="0"/>
              <a:t>10/30/2023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06F7D5F-98BF-4A7D-8B34-0BEE9A89AC4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56322" name="Freeform 2"/>
          <p:cNvSpPr>
            <a:spLocks/>
          </p:cNvSpPr>
          <p:nvPr/>
        </p:nvSpPr>
        <p:spPr bwMode="hidden">
          <a:xfrm>
            <a:off x="-11289" y="1836738"/>
            <a:ext cx="2269067" cy="2709862"/>
          </a:xfrm>
          <a:custGeom>
            <a:avLst/>
            <a:gdLst/>
            <a:ahLst/>
            <a:cxnLst>
              <a:cxn ang="0">
                <a:pos x="808" y="283"/>
              </a:cxn>
              <a:cxn ang="0">
                <a:pos x="673" y="252"/>
              </a:cxn>
              <a:cxn ang="0">
                <a:pos x="654" y="0"/>
              </a:cxn>
              <a:cxn ang="0">
                <a:pos x="488" y="13"/>
              </a:cxn>
              <a:cxn ang="0">
                <a:pos x="476" y="252"/>
              </a:cxn>
              <a:cxn ang="0">
                <a:pos x="365" y="290"/>
              </a:cxn>
              <a:cxn ang="0">
                <a:pos x="206" y="86"/>
              </a:cxn>
              <a:cxn ang="0">
                <a:pos x="95" y="148"/>
              </a:cxn>
              <a:cxn ang="0">
                <a:pos x="200" y="376"/>
              </a:cxn>
              <a:cxn ang="0">
                <a:pos x="126" y="450"/>
              </a:cxn>
              <a:cxn ang="0">
                <a:pos x="0" y="423"/>
              </a:cxn>
              <a:cxn ang="0">
                <a:pos x="0" y="1273"/>
              </a:cxn>
              <a:cxn ang="0">
                <a:pos x="101" y="1226"/>
              </a:cxn>
              <a:cxn ang="0">
                <a:pos x="181" y="1306"/>
              </a:cxn>
              <a:cxn ang="0">
                <a:pos x="70" y="1509"/>
              </a:cxn>
              <a:cxn ang="0">
                <a:pos x="175" y="1596"/>
              </a:cxn>
              <a:cxn ang="0">
                <a:pos x="365" y="1411"/>
              </a:cxn>
              <a:cxn ang="0">
                <a:pos x="476" y="1448"/>
              </a:cxn>
              <a:cxn ang="0">
                <a:pos x="501" y="1700"/>
              </a:cxn>
              <a:cxn ang="0">
                <a:pos x="667" y="1707"/>
              </a:cxn>
              <a:cxn ang="0">
                <a:pos x="685" y="1442"/>
              </a:cxn>
              <a:cxn ang="0">
                <a:pos x="826" y="1405"/>
              </a:cxn>
              <a:cxn ang="0">
                <a:pos x="993" y="1590"/>
              </a:cxn>
              <a:cxn ang="0">
                <a:pos x="1103" y="1522"/>
              </a:cxn>
              <a:cxn ang="0">
                <a:pos x="993" y="1300"/>
              </a:cxn>
              <a:cxn ang="0">
                <a:pos x="1067" y="1207"/>
              </a:cxn>
              <a:cxn ang="0">
                <a:pos x="1288" y="1312"/>
              </a:cxn>
              <a:cxn ang="0">
                <a:pos x="1355" y="1196"/>
              </a:cxn>
              <a:cxn ang="0">
                <a:pos x="1153" y="1047"/>
              </a:cxn>
              <a:cxn ang="0">
                <a:pos x="1177" y="918"/>
              </a:cxn>
              <a:cxn ang="0">
                <a:pos x="1429" y="894"/>
              </a:cxn>
              <a:cxn ang="0">
                <a:pos x="1423" y="764"/>
              </a:cxn>
              <a:cxn ang="0">
                <a:pos x="1171" y="727"/>
              </a:cxn>
              <a:cxn ang="0">
                <a:pos x="1146" y="629"/>
              </a:cxn>
              <a:cxn ang="0">
                <a:pos x="1349" y="487"/>
              </a:cxn>
              <a:cxn ang="0">
                <a:pos x="1282" y="370"/>
              </a:cxn>
              <a:cxn ang="0">
                <a:pos x="1054" y="462"/>
              </a:cxn>
              <a:cxn ang="0">
                <a:pos x="980" y="388"/>
              </a:cxn>
              <a:cxn ang="0">
                <a:pos x="1097" y="173"/>
              </a:cxn>
              <a:cxn ang="0">
                <a:pos x="986" y="105"/>
              </a:cxn>
              <a:cxn ang="0">
                <a:pos x="808" y="283"/>
              </a:cxn>
            </a:cxnLst>
            <a:rect l="0" t="0" r="r" b="b"/>
            <a:pathLst>
              <a:path w="1429" h="1707">
                <a:moveTo>
                  <a:pt x="808" y="283"/>
                </a:moveTo>
                <a:lnTo>
                  <a:pt x="673" y="252"/>
                </a:lnTo>
                <a:lnTo>
                  <a:pt x="654" y="0"/>
                </a:lnTo>
                <a:lnTo>
                  <a:pt x="488" y="13"/>
                </a:lnTo>
                <a:lnTo>
                  <a:pt x="476" y="252"/>
                </a:lnTo>
                <a:lnTo>
                  <a:pt x="365" y="290"/>
                </a:lnTo>
                <a:lnTo>
                  <a:pt x="206" y="86"/>
                </a:lnTo>
                <a:lnTo>
                  <a:pt x="95" y="148"/>
                </a:lnTo>
                <a:lnTo>
                  <a:pt x="200" y="376"/>
                </a:lnTo>
                <a:lnTo>
                  <a:pt x="126" y="450"/>
                </a:lnTo>
                <a:lnTo>
                  <a:pt x="0" y="423"/>
                </a:lnTo>
                <a:lnTo>
                  <a:pt x="0" y="1273"/>
                </a:lnTo>
                <a:lnTo>
                  <a:pt x="101" y="1226"/>
                </a:lnTo>
                <a:lnTo>
                  <a:pt x="181" y="1306"/>
                </a:lnTo>
                <a:lnTo>
                  <a:pt x="70" y="1509"/>
                </a:lnTo>
                <a:lnTo>
                  <a:pt x="175" y="1596"/>
                </a:lnTo>
                <a:lnTo>
                  <a:pt x="365" y="1411"/>
                </a:lnTo>
                <a:lnTo>
                  <a:pt x="476" y="1448"/>
                </a:lnTo>
                <a:lnTo>
                  <a:pt x="501" y="1700"/>
                </a:lnTo>
                <a:lnTo>
                  <a:pt x="667" y="1707"/>
                </a:lnTo>
                <a:lnTo>
                  <a:pt x="685" y="1442"/>
                </a:lnTo>
                <a:lnTo>
                  <a:pt x="826" y="1405"/>
                </a:lnTo>
                <a:lnTo>
                  <a:pt x="993" y="1590"/>
                </a:lnTo>
                <a:lnTo>
                  <a:pt x="1103" y="1522"/>
                </a:lnTo>
                <a:lnTo>
                  <a:pt x="993" y="1300"/>
                </a:lnTo>
                <a:lnTo>
                  <a:pt x="1067" y="1207"/>
                </a:lnTo>
                <a:lnTo>
                  <a:pt x="1288" y="1312"/>
                </a:lnTo>
                <a:lnTo>
                  <a:pt x="1355" y="1196"/>
                </a:lnTo>
                <a:lnTo>
                  <a:pt x="1153" y="1047"/>
                </a:lnTo>
                <a:lnTo>
                  <a:pt x="1177" y="918"/>
                </a:lnTo>
                <a:lnTo>
                  <a:pt x="1429" y="894"/>
                </a:lnTo>
                <a:lnTo>
                  <a:pt x="1423" y="764"/>
                </a:lnTo>
                <a:lnTo>
                  <a:pt x="1171" y="727"/>
                </a:lnTo>
                <a:lnTo>
                  <a:pt x="1146" y="629"/>
                </a:lnTo>
                <a:lnTo>
                  <a:pt x="1349" y="487"/>
                </a:lnTo>
                <a:lnTo>
                  <a:pt x="1282" y="370"/>
                </a:lnTo>
                <a:lnTo>
                  <a:pt x="1054" y="462"/>
                </a:lnTo>
                <a:lnTo>
                  <a:pt x="980" y="388"/>
                </a:lnTo>
                <a:lnTo>
                  <a:pt x="1097" y="173"/>
                </a:lnTo>
                <a:lnTo>
                  <a:pt x="986" y="105"/>
                </a:lnTo>
                <a:lnTo>
                  <a:pt x="808" y="283"/>
                </a:lnTo>
                <a:close/>
              </a:path>
            </a:pathLst>
          </a:custGeom>
          <a:gradFill rotWithShape="0">
            <a:gsLst>
              <a:gs pos="0">
                <a:schemeClr val="accent2"/>
              </a:gs>
              <a:gs pos="100000">
                <a:schemeClr val="bg1"/>
              </a:gs>
            </a:gsLst>
            <a:lin ang="0" scaled="1"/>
          </a:gradFill>
          <a:ln w="9525">
            <a:noFill/>
            <a:round/>
            <a:headEnd/>
            <a:tailEnd/>
          </a:ln>
          <a:effectLst/>
        </p:spPr>
        <p:txBody>
          <a:bodyPr wrap="none" anchor="ctr"/>
          <a:lstStyle/>
          <a:p>
            <a:endParaRPr lang="en-US" dirty="0"/>
          </a:p>
        </p:txBody>
      </p:sp>
      <p:sp>
        <p:nvSpPr>
          <p:cNvPr id="56323" name="Freeform 3"/>
          <p:cNvSpPr>
            <a:spLocks/>
          </p:cNvSpPr>
          <p:nvPr/>
        </p:nvSpPr>
        <p:spPr bwMode="hidden">
          <a:xfrm>
            <a:off x="108656" y="15875"/>
            <a:ext cx="838200" cy="787400"/>
          </a:xfrm>
          <a:custGeom>
            <a:avLst/>
            <a:gdLst/>
            <a:ahLst/>
            <a:cxnLst>
              <a:cxn ang="0">
                <a:pos x="335" y="56"/>
              </a:cxn>
              <a:cxn ang="0">
                <a:pos x="293" y="46"/>
              </a:cxn>
              <a:cxn ang="0">
                <a:pos x="288" y="0"/>
              </a:cxn>
              <a:cxn ang="0">
                <a:pos x="238" y="0"/>
              </a:cxn>
              <a:cxn ang="0">
                <a:pos x="232" y="46"/>
              </a:cxn>
              <a:cxn ang="0">
                <a:pos x="198" y="58"/>
              </a:cxn>
              <a:cxn ang="0">
                <a:pos x="146" y="0"/>
              </a:cxn>
              <a:cxn ang="0">
                <a:pos x="114" y="14"/>
              </a:cxn>
              <a:cxn ang="0">
                <a:pos x="147" y="84"/>
              </a:cxn>
              <a:cxn ang="0">
                <a:pos x="124" y="107"/>
              </a:cxn>
              <a:cxn ang="0">
                <a:pos x="50" y="81"/>
              </a:cxn>
              <a:cxn ang="0">
                <a:pos x="32" y="109"/>
              </a:cxn>
              <a:cxn ang="0">
                <a:pos x="90" y="159"/>
              </a:cxn>
              <a:cxn ang="0">
                <a:pos x="80" y="197"/>
              </a:cxn>
              <a:cxn ang="0">
                <a:pos x="2" y="202"/>
              </a:cxn>
              <a:cxn ang="0">
                <a:pos x="0" y="244"/>
              </a:cxn>
              <a:cxn ang="0">
                <a:pos x="80" y="256"/>
              </a:cxn>
              <a:cxn ang="0">
                <a:pos x="88" y="292"/>
              </a:cxn>
              <a:cxn ang="0">
                <a:pos x="29" y="345"/>
              </a:cxn>
              <a:cxn ang="0">
                <a:pos x="50" y="378"/>
              </a:cxn>
              <a:cxn ang="0">
                <a:pos x="116" y="347"/>
              </a:cxn>
              <a:cxn ang="0">
                <a:pos x="141" y="372"/>
              </a:cxn>
              <a:cxn ang="0">
                <a:pos x="107" y="435"/>
              </a:cxn>
              <a:cxn ang="0">
                <a:pos x="139" y="462"/>
              </a:cxn>
              <a:cxn ang="0">
                <a:pos x="198" y="404"/>
              </a:cxn>
              <a:cxn ang="0">
                <a:pos x="232" y="416"/>
              </a:cxn>
              <a:cxn ang="0">
                <a:pos x="240" y="494"/>
              </a:cxn>
              <a:cxn ang="0">
                <a:pos x="292" y="496"/>
              </a:cxn>
              <a:cxn ang="0">
                <a:pos x="297" y="414"/>
              </a:cxn>
              <a:cxn ang="0">
                <a:pos x="341" y="403"/>
              </a:cxn>
              <a:cxn ang="0">
                <a:pos x="393" y="460"/>
              </a:cxn>
              <a:cxn ang="0">
                <a:pos x="427" y="439"/>
              </a:cxn>
              <a:cxn ang="0">
                <a:pos x="393" y="370"/>
              </a:cxn>
              <a:cxn ang="0">
                <a:pos x="416" y="341"/>
              </a:cxn>
              <a:cxn ang="0">
                <a:pos x="484" y="374"/>
              </a:cxn>
              <a:cxn ang="0">
                <a:pos x="505" y="338"/>
              </a:cxn>
              <a:cxn ang="0">
                <a:pos x="442" y="292"/>
              </a:cxn>
              <a:cxn ang="0">
                <a:pos x="450" y="252"/>
              </a:cxn>
              <a:cxn ang="0">
                <a:pos x="528" y="244"/>
              </a:cxn>
              <a:cxn ang="0">
                <a:pos x="526" y="204"/>
              </a:cxn>
              <a:cxn ang="0">
                <a:pos x="448" y="193"/>
              </a:cxn>
              <a:cxn ang="0">
                <a:pos x="440" y="162"/>
              </a:cxn>
              <a:cxn ang="0">
                <a:pos x="503" y="119"/>
              </a:cxn>
              <a:cxn ang="0">
                <a:pos x="482" y="82"/>
              </a:cxn>
              <a:cxn ang="0">
                <a:pos x="412" y="111"/>
              </a:cxn>
              <a:cxn ang="0">
                <a:pos x="389" y="88"/>
              </a:cxn>
              <a:cxn ang="0">
                <a:pos x="425" y="21"/>
              </a:cxn>
              <a:cxn ang="0">
                <a:pos x="391" y="0"/>
              </a:cxn>
              <a:cxn ang="0">
                <a:pos x="335" y="56"/>
              </a:cxn>
            </a:cxnLst>
            <a:rect l="0" t="0" r="r" b="b"/>
            <a:pathLst>
              <a:path w="528" h="496">
                <a:moveTo>
                  <a:pt x="335" y="56"/>
                </a:moveTo>
                <a:lnTo>
                  <a:pt x="293" y="46"/>
                </a:lnTo>
                <a:lnTo>
                  <a:pt x="288" y="0"/>
                </a:lnTo>
                <a:lnTo>
                  <a:pt x="238" y="0"/>
                </a:lnTo>
                <a:lnTo>
                  <a:pt x="232" y="46"/>
                </a:lnTo>
                <a:lnTo>
                  <a:pt x="198" y="58"/>
                </a:lnTo>
                <a:lnTo>
                  <a:pt x="146" y="0"/>
                </a:lnTo>
                <a:lnTo>
                  <a:pt x="114" y="14"/>
                </a:lnTo>
                <a:lnTo>
                  <a:pt x="147" y="84"/>
                </a:lnTo>
                <a:lnTo>
                  <a:pt x="124" y="107"/>
                </a:lnTo>
                <a:lnTo>
                  <a:pt x="50" y="81"/>
                </a:lnTo>
                <a:lnTo>
                  <a:pt x="32" y="109"/>
                </a:lnTo>
                <a:lnTo>
                  <a:pt x="90" y="159"/>
                </a:lnTo>
                <a:lnTo>
                  <a:pt x="80" y="197"/>
                </a:lnTo>
                <a:lnTo>
                  <a:pt x="2" y="202"/>
                </a:lnTo>
                <a:lnTo>
                  <a:pt x="0" y="244"/>
                </a:lnTo>
                <a:lnTo>
                  <a:pt x="80" y="256"/>
                </a:lnTo>
                <a:lnTo>
                  <a:pt x="88" y="292"/>
                </a:lnTo>
                <a:lnTo>
                  <a:pt x="29" y="345"/>
                </a:lnTo>
                <a:lnTo>
                  <a:pt x="50" y="378"/>
                </a:lnTo>
                <a:lnTo>
                  <a:pt x="116" y="347"/>
                </a:lnTo>
                <a:lnTo>
                  <a:pt x="141" y="372"/>
                </a:lnTo>
                <a:lnTo>
                  <a:pt x="107" y="435"/>
                </a:lnTo>
                <a:lnTo>
                  <a:pt x="139" y="462"/>
                </a:lnTo>
                <a:lnTo>
                  <a:pt x="198" y="404"/>
                </a:lnTo>
                <a:lnTo>
                  <a:pt x="232" y="416"/>
                </a:lnTo>
                <a:lnTo>
                  <a:pt x="240" y="494"/>
                </a:lnTo>
                <a:lnTo>
                  <a:pt x="292" y="496"/>
                </a:lnTo>
                <a:lnTo>
                  <a:pt x="297" y="414"/>
                </a:lnTo>
                <a:lnTo>
                  <a:pt x="341" y="403"/>
                </a:lnTo>
                <a:lnTo>
                  <a:pt x="393" y="460"/>
                </a:lnTo>
                <a:lnTo>
                  <a:pt x="427" y="439"/>
                </a:lnTo>
                <a:lnTo>
                  <a:pt x="393" y="370"/>
                </a:lnTo>
                <a:lnTo>
                  <a:pt x="416" y="341"/>
                </a:lnTo>
                <a:lnTo>
                  <a:pt x="484" y="374"/>
                </a:lnTo>
                <a:lnTo>
                  <a:pt x="505" y="338"/>
                </a:lnTo>
                <a:lnTo>
                  <a:pt x="442" y="292"/>
                </a:lnTo>
                <a:lnTo>
                  <a:pt x="450" y="252"/>
                </a:lnTo>
                <a:lnTo>
                  <a:pt x="528" y="244"/>
                </a:lnTo>
                <a:lnTo>
                  <a:pt x="526" y="204"/>
                </a:lnTo>
                <a:lnTo>
                  <a:pt x="448" y="193"/>
                </a:lnTo>
                <a:lnTo>
                  <a:pt x="440" y="162"/>
                </a:lnTo>
                <a:lnTo>
                  <a:pt x="503" y="119"/>
                </a:lnTo>
                <a:lnTo>
                  <a:pt x="482" y="82"/>
                </a:lnTo>
                <a:lnTo>
                  <a:pt x="412" y="111"/>
                </a:lnTo>
                <a:lnTo>
                  <a:pt x="389" y="88"/>
                </a:lnTo>
                <a:lnTo>
                  <a:pt x="425" y="21"/>
                </a:lnTo>
                <a:lnTo>
                  <a:pt x="391" y="0"/>
                </a:lnTo>
                <a:lnTo>
                  <a:pt x="335" y="56"/>
                </a:lnTo>
                <a:close/>
              </a:path>
            </a:pathLst>
          </a:custGeom>
          <a:gradFill rotWithShape="0">
            <a:gsLst>
              <a:gs pos="0">
                <a:schemeClr val="accent1"/>
              </a:gs>
              <a:gs pos="100000">
                <a:schemeClr val="bg1"/>
              </a:gs>
            </a:gsLst>
            <a:lin ang="2700000" scaled="1"/>
          </a:gradFill>
          <a:ln w="9525">
            <a:noFill/>
            <a:round/>
            <a:headEnd/>
            <a:tailEnd/>
          </a:ln>
          <a:effectLst/>
        </p:spPr>
        <p:txBody>
          <a:bodyPr wrap="none" anchor="ctr"/>
          <a:lstStyle/>
          <a:p>
            <a:endParaRPr lang="en-US" dirty="0"/>
          </a:p>
        </p:txBody>
      </p:sp>
      <p:sp>
        <p:nvSpPr>
          <p:cNvPr id="56324" name="Freeform 4"/>
          <p:cNvSpPr>
            <a:spLocks/>
          </p:cNvSpPr>
          <p:nvPr/>
        </p:nvSpPr>
        <p:spPr bwMode="hidden">
          <a:xfrm>
            <a:off x="1192390" y="354014"/>
            <a:ext cx="2266244" cy="2270125"/>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18900000" scaled="1"/>
          </a:gradFill>
          <a:ln w="9525">
            <a:noFill/>
            <a:round/>
            <a:headEnd/>
            <a:tailEnd/>
          </a:ln>
          <a:effectLst/>
        </p:spPr>
        <p:txBody>
          <a:bodyPr wrap="none" anchor="ctr"/>
          <a:lstStyle/>
          <a:p>
            <a:endParaRPr lang="en-US" dirty="0"/>
          </a:p>
        </p:txBody>
      </p:sp>
      <p:sp>
        <p:nvSpPr>
          <p:cNvPr id="56325" name="Freeform 5"/>
          <p:cNvSpPr>
            <a:spLocks/>
          </p:cNvSpPr>
          <p:nvPr/>
        </p:nvSpPr>
        <p:spPr bwMode="hidden">
          <a:xfrm>
            <a:off x="2531534" y="1270000"/>
            <a:ext cx="3670300" cy="3671888"/>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w="9525">
            <a:noFill/>
            <a:round/>
            <a:headEnd/>
            <a:tailEnd/>
          </a:ln>
          <a:effectLst/>
        </p:spPr>
        <p:txBody>
          <a:bodyPr wrap="none" anchor="ctr"/>
          <a:lstStyle/>
          <a:p>
            <a:endParaRPr lang="en-US" dirty="0"/>
          </a:p>
        </p:txBody>
      </p:sp>
      <p:sp>
        <p:nvSpPr>
          <p:cNvPr id="56326" name="Freeform 6"/>
          <p:cNvSpPr>
            <a:spLocks/>
          </p:cNvSpPr>
          <p:nvPr/>
        </p:nvSpPr>
        <p:spPr bwMode="hidden">
          <a:xfrm>
            <a:off x="2823" y="4797425"/>
            <a:ext cx="3417711" cy="2097088"/>
          </a:xfrm>
          <a:custGeom>
            <a:avLst/>
            <a:gdLst/>
            <a:ahLst/>
            <a:cxnLst>
              <a:cxn ang="0">
                <a:pos x="1368" y="358"/>
              </a:cxn>
              <a:cxn ang="0">
                <a:pos x="1197" y="318"/>
              </a:cxn>
              <a:cxn ang="0">
                <a:pos x="1173" y="0"/>
              </a:cxn>
              <a:cxn ang="0">
                <a:pos x="964" y="16"/>
              </a:cxn>
              <a:cxn ang="0">
                <a:pos x="948" y="318"/>
              </a:cxn>
              <a:cxn ang="0">
                <a:pos x="808" y="366"/>
              </a:cxn>
              <a:cxn ang="0">
                <a:pos x="606" y="109"/>
              </a:cxn>
              <a:cxn ang="0">
                <a:pos x="467" y="187"/>
              </a:cxn>
              <a:cxn ang="0">
                <a:pos x="599" y="474"/>
              </a:cxn>
              <a:cxn ang="0">
                <a:pos x="506" y="568"/>
              </a:cxn>
              <a:cxn ang="0">
                <a:pos x="202" y="459"/>
              </a:cxn>
              <a:cxn ang="0">
                <a:pos x="132" y="576"/>
              </a:cxn>
              <a:cxn ang="0">
                <a:pos x="365" y="778"/>
              </a:cxn>
              <a:cxn ang="0">
                <a:pos x="327" y="933"/>
              </a:cxn>
              <a:cxn ang="0">
                <a:pos x="7" y="956"/>
              </a:cxn>
              <a:cxn ang="0">
                <a:pos x="0" y="1128"/>
              </a:cxn>
              <a:cxn ang="0">
                <a:pos x="327" y="1174"/>
              </a:cxn>
              <a:cxn ang="0">
                <a:pos x="358" y="1321"/>
              </a:cxn>
              <a:cxn ang="0">
                <a:pos x="1804" y="1321"/>
              </a:cxn>
              <a:cxn ang="0">
                <a:pos x="1835" y="1158"/>
              </a:cxn>
              <a:cxn ang="0">
                <a:pos x="2153" y="1128"/>
              </a:cxn>
              <a:cxn ang="0">
                <a:pos x="2146" y="964"/>
              </a:cxn>
              <a:cxn ang="0">
                <a:pos x="1827" y="917"/>
              </a:cxn>
              <a:cxn ang="0">
                <a:pos x="1795" y="793"/>
              </a:cxn>
              <a:cxn ang="0">
                <a:pos x="2052" y="615"/>
              </a:cxn>
              <a:cxn ang="0">
                <a:pos x="1967" y="467"/>
              </a:cxn>
              <a:cxn ang="0">
                <a:pos x="1679" y="583"/>
              </a:cxn>
              <a:cxn ang="0">
                <a:pos x="1586" y="490"/>
              </a:cxn>
              <a:cxn ang="0">
                <a:pos x="1733" y="218"/>
              </a:cxn>
              <a:cxn ang="0">
                <a:pos x="1593" y="132"/>
              </a:cxn>
              <a:cxn ang="0">
                <a:pos x="1368" y="358"/>
              </a:cxn>
            </a:cxnLst>
            <a:rect l="0" t="0" r="r" b="b"/>
            <a:pathLst>
              <a:path w="2153" h="1321">
                <a:moveTo>
                  <a:pt x="1368" y="358"/>
                </a:moveTo>
                <a:lnTo>
                  <a:pt x="1197" y="318"/>
                </a:lnTo>
                <a:lnTo>
                  <a:pt x="1173" y="0"/>
                </a:lnTo>
                <a:lnTo>
                  <a:pt x="964" y="16"/>
                </a:lnTo>
                <a:lnTo>
                  <a:pt x="948" y="318"/>
                </a:lnTo>
                <a:lnTo>
                  <a:pt x="808" y="366"/>
                </a:lnTo>
                <a:lnTo>
                  <a:pt x="606" y="109"/>
                </a:lnTo>
                <a:lnTo>
                  <a:pt x="467" y="187"/>
                </a:lnTo>
                <a:lnTo>
                  <a:pt x="599" y="474"/>
                </a:lnTo>
                <a:lnTo>
                  <a:pt x="506" y="568"/>
                </a:lnTo>
                <a:lnTo>
                  <a:pt x="202" y="459"/>
                </a:lnTo>
                <a:lnTo>
                  <a:pt x="132" y="576"/>
                </a:lnTo>
                <a:lnTo>
                  <a:pt x="365" y="778"/>
                </a:lnTo>
                <a:lnTo>
                  <a:pt x="327" y="933"/>
                </a:lnTo>
                <a:lnTo>
                  <a:pt x="7" y="956"/>
                </a:lnTo>
                <a:lnTo>
                  <a:pt x="0" y="1128"/>
                </a:lnTo>
                <a:lnTo>
                  <a:pt x="327" y="1174"/>
                </a:lnTo>
                <a:lnTo>
                  <a:pt x="358" y="1321"/>
                </a:lnTo>
                <a:lnTo>
                  <a:pt x="1804" y="1321"/>
                </a:lnTo>
                <a:lnTo>
                  <a:pt x="1835" y="1158"/>
                </a:lnTo>
                <a:lnTo>
                  <a:pt x="2153" y="1128"/>
                </a:lnTo>
                <a:lnTo>
                  <a:pt x="2146" y="964"/>
                </a:lnTo>
                <a:lnTo>
                  <a:pt x="1827" y="917"/>
                </a:lnTo>
                <a:lnTo>
                  <a:pt x="1795" y="793"/>
                </a:lnTo>
                <a:lnTo>
                  <a:pt x="2052" y="615"/>
                </a:lnTo>
                <a:lnTo>
                  <a:pt x="1967" y="467"/>
                </a:lnTo>
                <a:lnTo>
                  <a:pt x="1679" y="583"/>
                </a:lnTo>
                <a:lnTo>
                  <a:pt x="1586" y="490"/>
                </a:lnTo>
                <a:lnTo>
                  <a:pt x="1733" y="218"/>
                </a:lnTo>
                <a:lnTo>
                  <a:pt x="1593" y="132"/>
                </a:lnTo>
                <a:lnTo>
                  <a:pt x="1368" y="358"/>
                </a:lnTo>
                <a:close/>
              </a:path>
            </a:pathLst>
          </a:custGeom>
          <a:solidFill>
            <a:schemeClr val="bg1">
              <a:alpha val="50000"/>
            </a:schemeClr>
          </a:solidFill>
          <a:ln w="9525">
            <a:noFill/>
            <a:round/>
            <a:headEnd/>
            <a:tailEnd/>
          </a:ln>
          <a:effectLst/>
        </p:spPr>
        <p:txBody>
          <a:bodyPr wrap="none" anchor="ctr"/>
          <a:lstStyle/>
          <a:p>
            <a:endParaRPr lang="en-US" dirty="0"/>
          </a:p>
        </p:txBody>
      </p:sp>
      <p:sp>
        <p:nvSpPr>
          <p:cNvPr id="56327" name="Freeform 7"/>
          <p:cNvSpPr>
            <a:spLocks/>
          </p:cNvSpPr>
          <p:nvPr/>
        </p:nvSpPr>
        <p:spPr bwMode="hidden">
          <a:xfrm>
            <a:off x="4494389" y="4425951"/>
            <a:ext cx="2263422" cy="2263775"/>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2700000" scaled="1"/>
          </a:gradFill>
          <a:ln w="9525">
            <a:noFill/>
            <a:round/>
            <a:headEnd/>
            <a:tailEnd/>
          </a:ln>
          <a:effectLst/>
        </p:spPr>
        <p:txBody>
          <a:bodyPr wrap="none" anchor="ctr"/>
          <a:lstStyle/>
          <a:p>
            <a:endParaRPr lang="en-US" dirty="0"/>
          </a:p>
        </p:txBody>
      </p:sp>
      <p:sp>
        <p:nvSpPr>
          <p:cNvPr id="56328" name="Freeform 8"/>
          <p:cNvSpPr>
            <a:spLocks/>
          </p:cNvSpPr>
          <p:nvPr/>
        </p:nvSpPr>
        <p:spPr bwMode="hidden">
          <a:xfrm>
            <a:off x="5647267" y="487363"/>
            <a:ext cx="2928056" cy="2930525"/>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w="9525">
            <a:noFill/>
            <a:round/>
            <a:headEnd/>
            <a:tailEnd/>
          </a:ln>
          <a:effectLst/>
        </p:spPr>
        <p:txBody>
          <a:bodyPr wrap="none" anchor="ctr"/>
          <a:lstStyle/>
          <a:p>
            <a:endParaRPr lang="en-US" dirty="0"/>
          </a:p>
        </p:txBody>
      </p:sp>
      <p:sp>
        <p:nvSpPr>
          <p:cNvPr id="56329" name="Freeform 9"/>
          <p:cNvSpPr>
            <a:spLocks/>
          </p:cNvSpPr>
          <p:nvPr/>
        </p:nvSpPr>
        <p:spPr bwMode="hidden">
          <a:xfrm>
            <a:off x="7147278" y="2555876"/>
            <a:ext cx="2008011" cy="3997325"/>
          </a:xfrm>
          <a:custGeom>
            <a:avLst/>
            <a:gdLst/>
            <a:ahLst/>
            <a:cxnLst>
              <a:cxn ang="0">
                <a:pos x="1265" y="0"/>
              </a:cxn>
              <a:cxn ang="0">
                <a:pos x="1128" y="18"/>
              </a:cxn>
              <a:cxn ang="0">
                <a:pos x="1110" y="372"/>
              </a:cxn>
              <a:cxn ang="0">
                <a:pos x="946" y="428"/>
              </a:cxn>
              <a:cxn ang="0">
                <a:pos x="710" y="127"/>
              </a:cxn>
              <a:cxn ang="0">
                <a:pos x="546" y="219"/>
              </a:cxn>
              <a:cxn ang="0">
                <a:pos x="701" y="555"/>
              </a:cxn>
              <a:cxn ang="0">
                <a:pos x="592" y="665"/>
              </a:cxn>
              <a:cxn ang="0">
                <a:pos x="237" y="537"/>
              </a:cxn>
              <a:cxn ang="0">
                <a:pos x="155" y="674"/>
              </a:cxn>
              <a:cxn ang="0">
                <a:pos x="427" y="911"/>
              </a:cxn>
              <a:cxn ang="0">
                <a:pos x="383" y="1093"/>
              </a:cxn>
              <a:cxn ang="0">
                <a:pos x="9" y="1121"/>
              </a:cxn>
              <a:cxn ang="0">
                <a:pos x="0" y="1322"/>
              </a:cxn>
              <a:cxn ang="0">
                <a:pos x="383" y="1376"/>
              </a:cxn>
              <a:cxn ang="0">
                <a:pos x="419" y="1549"/>
              </a:cxn>
              <a:cxn ang="0">
                <a:pos x="136" y="1804"/>
              </a:cxn>
              <a:cxn ang="0">
                <a:pos x="237" y="1959"/>
              </a:cxn>
              <a:cxn ang="0">
                <a:pos x="555" y="1813"/>
              </a:cxn>
              <a:cxn ang="0">
                <a:pos x="674" y="1932"/>
              </a:cxn>
              <a:cxn ang="0">
                <a:pos x="509" y="2232"/>
              </a:cxn>
              <a:cxn ang="0">
                <a:pos x="664" y="2360"/>
              </a:cxn>
              <a:cxn ang="0">
                <a:pos x="946" y="2087"/>
              </a:cxn>
              <a:cxn ang="0">
                <a:pos x="1110" y="2142"/>
              </a:cxn>
              <a:cxn ang="0">
                <a:pos x="1147" y="2515"/>
              </a:cxn>
              <a:cxn ang="0">
                <a:pos x="1265" y="2518"/>
              </a:cxn>
              <a:cxn ang="0">
                <a:pos x="1265" y="0"/>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rotWithShape="0">
            <a:gsLst>
              <a:gs pos="0">
                <a:schemeClr val="bg1"/>
              </a:gs>
              <a:gs pos="100000">
                <a:schemeClr val="accent2"/>
              </a:gs>
            </a:gsLst>
            <a:lin ang="0" scaled="1"/>
          </a:gradFill>
          <a:ln w="9525">
            <a:noFill/>
            <a:round/>
            <a:headEnd/>
            <a:tailEnd/>
          </a:ln>
          <a:effectLst/>
        </p:spPr>
        <p:txBody>
          <a:bodyPr wrap="none" anchor="ctr"/>
          <a:lstStyle/>
          <a:p>
            <a:endParaRPr lang="en-US" dirty="0"/>
          </a:p>
        </p:txBody>
      </p:sp>
      <p:pic>
        <p:nvPicPr>
          <p:cNvPr id="56330" name="Picture 10" descr="C:\My Documents\bits\Facbanna.png"/>
          <p:cNvPicPr>
            <a:picLocks noChangeAspect="1" noChangeArrowheads="1"/>
          </p:cNvPicPr>
          <p:nvPr/>
        </p:nvPicPr>
        <p:blipFill>
          <a:blip r:embed="rId13" cstate="print"/>
          <a:srcRect/>
          <a:stretch>
            <a:fillRect/>
          </a:stretch>
        </p:blipFill>
        <p:spPr bwMode="invGray">
          <a:xfrm>
            <a:off x="2823" y="-3175"/>
            <a:ext cx="804333" cy="6858000"/>
          </a:xfrm>
          <a:prstGeom prst="rect">
            <a:avLst/>
          </a:prstGeom>
          <a:noFill/>
        </p:spPr>
      </p:pic>
      <p:sp>
        <p:nvSpPr>
          <p:cNvPr id="56331" name="Rectangle 11"/>
          <p:cNvSpPr>
            <a:spLocks noGrp="1" noChangeArrowheads="1"/>
          </p:cNvSpPr>
          <p:nvPr>
            <p:ph type="title"/>
          </p:nvPr>
        </p:nvSpPr>
        <p:spPr bwMode="auto">
          <a:xfrm>
            <a:off x="1066800" y="304800"/>
            <a:ext cx="7772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endParaRPr lang="en-GB"/>
          </a:p>
        </p:txBody>
      </p:sp>
      <p:sp>
        <p:nvSpPr>
          <p:cNvPr id="56332" name="Rectangle 12"/>
          <p:cNvSpPr>
            <a:spLocks noGrp="1" noChangeArrowheads="1"/>
          </p:cNvSpPr>
          <p:nvPr>
            <p:ph type="body" idx="1"/>
          </p:nvPr>
        </p:nvSpPr>
        <p:spPr bwMode="auto">
          <a:xfrm>
            <a:off x="1066800" y="16764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6333" name="Rectangle 13"/>
          <p:cNvSpPr>
            <a:spLocks noGrp="1" noChangeArrowheads="1"/>
          </p:cNvSpPr>
          <p:nvPr>
            <p:ph type="dt" sz="half" idx="2"/>
          </p:nvPr>
        </p:nvSpPr>
        <p:spPr bwMode="auto">
          <a:xfrm>
            <a:off x="1066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tx2"/>
                </a:solidFill>
                <a:latin typeface="+mn-lt"/>
              </a:defRPr>
            </a:lvl1pPr>
          </a:lstStyle>
          <a:p>
            <a:fld id="{AE9D49B8-2F11-4702-827E-D5D64457A7CF}" type="datetimeFigureOut">
              <a:rPr lang="en-US" smtClean="0"/>
              <a:t>10/30/2023</a:t>
            </a:fld>
            <a:endParaRPr lang="en-US"/>
          </a:p>
        </p:txBody>
      </p:sp>
      <p:sp>
        <p:nvSpPr>
          <p:cNvPr id="56334" name="Rectangle 14"/>
          <p:cNvSpPr>
            <a:spLocks noGrp="1" noChangeArrowheads="1"/>
          </p:cNvSpPr>
          <p:nvPr>
            <p:ph type="ftr" sz="quarter" idx="3"/>
          </p:nvPr>
        </p:nvSpPr>
        <p:spPr bwMode="auto">
          <a:xfrm>
            <a:off x="3505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chemeClr val="tx2"/>
                </a:solidFill>
                <a:latin typeface="+mn-lt"/>
              </a:defRPr>
            </a:lvl1pPr>
          </a:lstStyle>
          <a:p>
            <a:endParaRPr lang="en-US"/>
          </a:p>
        </p:txBody>
      </p:sp>
      <p:sp>
        <p:nvSpPr>
          <p:cNvPr id="56335" name="Rectangle 15"/>
          <p:cNvSpPr>
            <a:spLocks noGrp="1" noChangeArrowheads="1"/>
          </p:cNvSpPr>
          <p:nvPr>
            <p:ph type="sldNum" sz="quarter" idx="4"/>
          </p:nvPr>
        </p:nvSpPr>
        <p:spPr bwMode="auto">
          <a:xfrm>
            <a:off x="6934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tx2"/>
                </a:solidFill>
                <a:latin typeface="+mn-lt"/>
              </a:defRPr>
            </a:lvl1pPr>
          </a:lstStyle>
          <a:p>
            <a:fld id="{B06F7D5F-98BF-4A7D-8B34-0BEE9A89AC42}"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Arial" charset="0"/>
        </a:defRPr>
      </a:lvl2pPr>
      <a:lvl3pPr algn="l" rtl="0" eaLnBrk="1" fontAlgn="base" hangingPunct="1">
        <a:spcBef>
          <a:spcPct val="0"/>
        </a:spcBef>
        <a:spcAft>
          <a:spcPct val="0"/>
        </a:spcAft>
        <a:defRPr sz="4400">
          <a:solidFill>
            <a:schemeClr val="tx2"/>
          </a:solidFill>
          <a:latin typeface="Arial" charset="0"/>
        </a:defRPr>
      </a:lvl3pPr>
      <a:lvl4pPr algn="l" rtl="0" eaLnBrk="1" fontAlgn="base" hangingPunct="1">
        <a:spcBef>
          <a:spcPct val="0"/>
        </a:spcBef>
        <a:spcAft>
          <a:spcPct val="0"/>
        </a:spcAft>
        <a:defRPr sz="4400">
          <a:solidFill>
            <a:schemeClr val="tx2"/>
          </a:solidFill>
          <a:latin typeface="Arial" charset="0"/>
        </a:defRPr>
      </a:lvl4pPr>
      <a:lvl5pPr algn="l" rtl="0" eaLnBrk="1" fontAlgn="base" hangingPunct="1">
        <a:spcBef>
          <a:spcPct val="0"/>
        </a:spcBef>
        <a:spcAft>
          <a:spcPct val="0"/>
        </a:spcAft>
        <a:defRPr sz="4400">
          <a:solidFill>
            <a:schemeClr val="tx2"/>
          </a:solidFill>
          <a:latin typeface="Arial" charset="0"/>
        </a:defRPr>
      </a:lvl5pPr>
      <a:lvl6pPr marL="457200" algn="l" rtl="0" eaLnBrk="1" fontAlgn="base" hangingPunct="1">
        <a:spcBef>
          <a:spcPct val="0"/>
        </a:spcBef>
        <a:spcAft>
          <a:spcPct val="0"/>
        </a:spcAft>
        <a:defRPr sz="4400">
          <a:solidFill>
            <a:schemeClr val="tx2"/>
          </a:solidFill>
          <a:latin typeface="Arial" charset="0"/>
        </a:defRPr>
      </a:lvl6pPr>
      <a:lvl7pPr marL="914400" algn="l" rtl="0" eaLnBrk="1" fontAlgn="base" hangingPunct="1">
        <a:spcBef>
          <a:spcPct val="0"/>
        </a:spcBef>
        <a:spcAft>
          <a:spcPct val="0"/>
        </a:spcAft>
        <a:defRPr sz="4400">
          <a:solidFill>
            <a:schemeClr val="tx2"/>
          </a:solidFill>
          <a:latin typeface="Arial" charset="0"/>
        </a:defRPr>
      </a:lvl7pPr>
      <a:lvl8pPr marL="1371600" algn="l" rtl="0" eaLnBrk="1" fontAlgn="base" hangingPunct="1">
        <a:spcBef>
          <a:spcPct val="0"/>
        </a:spcBef>
        <a:spcAft>
          <a:spcPct val="0"/>
        </a:spcAft>
        <a:defRPr sz="4400">
          <a:solidFill>
            <a:schemeClr val="tx2"/>
          </a:solidFill>
          <a:latin typeface="Arial" charset="0"/>
        </a:defRPr>
      </a:lvl8pPr>
      <a:lvl9pPr marL="1828800" algn="l"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lr>
          <a:srgbClr val="FFFF00"/>
        </a:buClr>
        <a:buSzPct val="80000"/>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CC0000"/>
        </a:buClr>
        <a:buSzPct val="70000"/>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rgbClr val="009900"/>
        </a:buClr>
        <a:buSzPct val="60000"/>
        <a:buFont typeface="Wingdings" pitchFamily="2" charset="2"/>
        <a:buChar char="®"/>
        <a:defRPr sz="2400">
          <a:solidFill>
            <a:schemeClr val="tx1"/>
          </a:solidFill>
          <a:latin typeface="+mn-lt"/>
        </a:defRPr>
      </a:lvl3pPr>
      <a:lvl4pPr marL="1600200" indent="-228600" algn="l" rtl="0" eaLnBrk="1" fontAlgn="base" hangingPunct="1">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eaLnBrk="1" fontAlgn="base" hangingPunct="1">
        <a:spcBef>
          <a:spcPct val="20000"/>
        </a:spcBef>
        <a:spcAft>
          <a:spcPct val="0"/>
        </a:spcAft>
        <a:buClr>
          <a:schemeClr val="accent2"/>
        </a:buClr>
        <a:buSzPct val="55000"/>
        <a:buFont typeface="Wingdings" pitchFamily="2" charset="2"/>
        <a:buChar char="l"/>
        <a:defRPr sz="2000">
          <a:solidFill>
            <a:schemeClr val="tx1"/>
          </a:solidFill>
          <a:latin typeface="+mn-lt"/>
        </a:defRPr>
      </a:lvl5pPr>
      <a:lvl6pPr marL="2514600" indent="-228600" algn="l" rtl="0" eaLnBrk="1" fontAlgn="base" hangingPunct="1">
        <a:spcBef>
          <a:spcPct val="20000"/>
        </a:spcBef>
        <a:spcAft>
          <a:spcPct val="0"/>
        </a:spcAft>
        <a:buClr>
          <a:schemeClr val="accent2"/>
        </a:buClr>
        <a:buSzPct val="55000"/>
        <a:buFont typeface="Wingdings" pitchFamily="2" charset="2"/>
        <a:buChar char="l"/>
        <a:defRPr sz="2000">
          <a:solidFill>
            <a:schemeClr val="tx1"/>
          </a:solidFill>
          <a:latin typeface="+mn-lt"/>
        </a:defRPr>
      </a:lvl6pPr>
      <a:lvl7pPr marL="2971800" indent="-228600" algn="l" rtl="0" eaLnBrk="1" fontAlgn="base" hangingPunct="1">
        <a:spcBef>
          <a:spcPct val="20000"/>
        </a:spcBef>
        <a:spcAft>
          <a:spcPct val="0"/>
        </a:spcAft>
        <a:buClr>
          <a:schemeClr val="accent2"/>
        </a:buClr>
        <a:buSzPct val="55000"/>
        <a:buFont typeface="Wingdings" pitchFamily="2" charset="2"/>
        <a:buChar char="l"/>
        <a:defRPr sz="2000">
          <a:solidFill>
            <a:schemeClr val="tx1"/>
          </a:solidFill>
          <a:latin typeface="+mn-lt"/>
        </a:defRPr>
      </a:lvl7pPr>
      <a:lvl8pPr marL="3429000" indent="-228600" algn="l" rtl="0" eaLnBrk="1" fontAlgn="base" hangingPunct="1">
        <a:spcBef>
          <a:spcPct val="20000"/>
        </a:spcBef>
        <a:spcAft>
          <a:spcPct val="0"/>
        </a:spcAft>
        <a:buClr>
          <a:schemeClr val="accent2"/>
        </a:buClr>
        <a:buSzPct val="55000"/>
        <a:buFont typeface="Wingdings" pitchFamily="2" charset="2"/>
        <a:buChar char="l"/>
        <a:defRPr sz="2000">
          <a:solidFill>
            <a:schemeClr val="tx1"/>
          </a:solidFill>
          <a:latin typeface="+mn-lt"/>
        </a:defRPr>
      </a:lvl8pPr>
      <a:lvl9pPr marL="3886200" indent="-228600" algn="l" rtl="0" eaLnBrk="1" fontAlgn="base" hangingPunct="1">
        <a:spcBef>
          <a:spcPct val="20000"/>
        </a:spcBef>
        <a:spcAft>
          <a:spcPct val="0"/>
        </a:spcAft>
        <a:buClr>
          <a:schemeClr val="accent2"/>
        </a:buClr>
        <a:buSzPct val="55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video.search.yahoo.com/search/video;_ylt=AwriiXt_3TNlCI4dchhXNyoA;_ylu=Y29sbwNiZjEEcG9zAzEEdnRpZANTWUMyNjA3OVRfMQRzZWMDcGl2cw--?p=charlie+chaplin+modern+times+factory+scene&amp;fr2=piv-web&amp;fr=ymyy-t-s#id=64&amp;vid=5437ec749735cbbb26451ac7e5055b30&amp;action=view"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www.tedfleming.net/doc/Transforming_Researcher_incl_author_name.pdf"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hyperlink" Target="https://doi.org/10.1002/ace.20474" TargetMode="External"/><Relationship Id="rId5" Type="http://schemas.openxmlformats.org/officeDocument/2006/relationships/hyperlink" Target="https://doi.org/10.1002/ace.20483" TargetMode="External"/><Relationship Id="rId4" Type="http://schemas.openxmlformats.org/officeDocument/2006/relationships/hyperlink" Target="http://www.tedfleming.net/doc/Transformative-Learning-and-Experience_-Forging-New-Learning-Links-Between-the-Personal-and-Political.pdf"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gif"/></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C1459-19C2-A596-1227-F47446462C4B}"/>
              </a:ext>
            </a:extLst>
          </p:cNvPr>
          <p:cNvSpPr>
            <a:spLocks noGrp="1"/>
          </p:cNvSpPr>
          <p:nvPr>
            <p:ph type="ctrTitle"/>
          </p:nvPr>
        </p:nvSpPr>
        <p:spPr>
          <a:xfrm>
            <a:off x="1143000" y="400050"/>
            <a:ext cx="7772400" cy="923925"/>
          </a:xfrm>
        </p:spPr>
        <p:txBody>
          <a:bodyPr/>
          <a:lstStyle/>
          <a:p>
            <a:pPr algn="ctr">
              <a:lnSpc>
                <a:spcPct val="107000"/>
              </a:lnSpc>
              <a:spcAft>
                <a:spcPts val="800"/>
              </a:spcAft>
            </a:pPr>
            <a:r>
              <a:rPr lang="en-IE" sz="2000" kern="100" dirty="0">
                <a:effectLst/>
                <a:latin typeface="Calibri" panose="020F0502020204030204" pitchFamily="34" charset="0"/>
                <a:ea typeface="Calibri" panose="020F0502020204030204" pitchFamily="34" charset="0"/>
                <a:cs typeface="Times New Roman" panose="02020603050405020304" pitchFamily="18" charset="0"/>
              </a:rPr>
              <a:t>New Directions for Transformative Learning: </a:t>
            </a:r>
            <a:br>
              <a:rPr lang="en-IE" sz="2000" kern="100" dirty="0">
                <a:effectLst/>
                <a:latin typeface="Calibri" panose="020F0502020204030204" pitchFamily="34" charset="0"/>
                <a:ea typeface="Calibri" panose="020F0502020204030204" pitchFamily="34" charset="0"/>
                <a:cs typeface="Times New Roman" panose="02020603050405020304" pitchFamily="18" charset="0"/>
              </a:rPr>
            </a:br>
            <a:r>
              <a:rPr lang="en-IE" sz="2000" kern="100" dirty="0">
                <a:effectLst/>
                <a:latin typeface="Calibri" panose="020F0502020204030204" pitchFamily="34" charset="0"/>
                <a:ea typeface="Calibri" panose="020F0502020204030204" pitchFamily="34" charset="0"/>
                <a:cs typeface="Times New Roman" panose="02020603050405020304" pitchFamily="18" charset="0"/>
              </a:rPr>
              <a:t>Can it be a Critical Pedagogy for World Crises?</a:t>
            </a:r>
            <a:br>
              <a:rPr lang="en-IE" sz="2000" kern="100" dirty="0">
                <a:effectLst/>
                <a:latin typeface="Calibri" panose="020F0502020204030204" pitchFamily="34" charset="0"/>
                <a:ea typeface="Calibri" panose="020F0502020204030204" pitchFamily="34" charset="0"/>
                <a:cs typeface="Times New Roman" panose="02020603050405020304" pitchFamily="18" charset="0"/>
              </a:rPr>
            </a:br>
            <a:endParaRPr lang="en-IE" sz="2000" dirty="0"/>
          </a:p>
        </p:txBody>
      </p:sp>
      <p:sp>
        <p:nvSpPr>
          <p:cNvPr id="3" name="Subtitle 2">
            <a:extLst>
              <a:ext uri="{FF2B5EF4-FFF2-40B4-BE49-F238E27FC236}">
                <a16:creationId xmlns:a16="http://schemas.microsoft.com/office/drawing/2014/main" id="{E0742B79-D1BF-0AE0-2019-50C86A2B9CEE}"/>
              </a:ext>
            </a:extLst>
          </p:cNvPr>
          <p:cNvSpPr>
            <a:spLocks noGrp="1"/>
          </p:cNvSpPr>
          <p:nvPr>
            <p:ph type="subTitle" idx="1"/>
          </p:nvPr>
        </p:nvSpPr>
        <p:spPr>
          <a:xfrm>
            <a:off x="1530221" y="1438275"/>
            <a:ext cx="7032754" cy="4381500"/>
          </a:xfrm>
        </p:spPr>
        <p:txBody>
          <a:bodyPr/>
          <a:lstStyle/>
          <a:p>
            <a:pPr algn="ctr"/>
            <a:endParaRPr lang="en-IE" sz="1800" dirty="0"/>
          </a:p>
          <a:p>
            <a:pPr algn="ctr"/>
            <a:endParaRPr lang="en-IE" sz="1800" dirty="0"/>
          </a:p>
          <a:p>
            <a:pPr algn="ctr"/>
            <a:endParaRPr lang="en-IE" sz="1600" dirty="0"/>
          </a:p>
          <a:p>
            <a:pPr algn="ctr"/>
            <a:r>
              <a:rPr lang="en-IE" sz="1600" dirty="0"/>
              <a:t>Ted Fleming</a:t>
            </a:r>
          </a:p>
          <a:p>
            <a:pPr algn="ctr"/>
            <a:endParaRPr lang="en-IE" sz="1600" dirty="0"/>
          </a:p>
          <a:p>
            <a:pPr algn="ctr"/>
            <a:r>
              <a:rPr lang="en-IE" sz="1600" dirty="0"/>
              <a:t>at</a:t>
            </a:r>
          </a:p>
          <a:p>
            <a:pPr algn="ctr"/>
            <a:endParaRPr lang="en-IE" sz="1600" dirty="0"/>
          </a:p>
          <a:p>
            <a:pPr algn="ctr"/>
            <a:r>
              <a:rPr lang="en-IE" sz="1600" dirty="0"/>
              <a:t>Teachers College</a:t>
            </a:r>
          </a:p>
          <a:p>
            <a:pPr algn="ctr"/>
            <a:endParaRPr lang="en-IE" sz="1600" dirty="0"/>
          </a:p>
          <a:p>
            <a:pPr algn="ctr"/>
            <a:endParaRPr lang="en-IE" sz="1600" dirty="0"/>
          </a:p>
          <a:p>
            <a:pPr algn="ctr"/>
            <a:endParaRPr lang="en-IE" sz="1600" dirty="0"/>
          </a:p>
          <a:p>
            <a:pPr algn="ctr"/>
            <a:endParaRPr lang="en-IE" sz="1600" dirty="0"/>
          </a:p>
          <a:p>
            <a:pPr algn="ctr"/>
            <a:endParaRPr lang="en-IE" sz="1600" dirty="0"/>
          </a:p>
          <a:p>
            <a:pPr algn="ctr"/>
            <a:endParaRPr lang="en-IE" sz="1600" dirty="0"/>
          </a:p>
          <a:p>
            <a:pPr algn="ctr"/>
            <a:r>
              <a:rPr lang="en-IE" sz="1600" dirty="0"/>
              <a:t>October 24, 2023</a:t>
            </a:r>
          </a:p>
        </p:txBody>
      </p:sp>
      <p:sp>
        <p:nvSpPr>
          <p:cNvPr id="8" name="TextBox 7">
            <a:extLst>
              <a:ext uri="{FF2B5EF4-FFF2-40B4-BE49-F238E27FC236}">
                <a16:creationId xmlns:a16="http://schemas.microsoft.com/office/drawing/2014/main" id="{AE55A428-96DC-6492-E675-7E39727A1548}"/>
              </a:ext>
            </a:extLst>
          </p:cNvPr>
          <p:cNvSpPr txBox="1"/>
          <p:nvPr/>
        </p:nvSpPr>
        <p:spPr>
          <a:xfrm>
            <a:off x="4881563" y="6101238"/>
            <a:ext cx="4581524"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EBD189"/>
                </a:solidFill>
                <a:effectLst/>
                <a:uLnTx/>
                <a:uFillTx/>
                <a:latin typeface="Arial"/>
                <a:ea typeface="+mn-ea"/>
                <a:cs typeface="+mn-cs"/>
              </a:rPr>
              <a:t>Email    ejf2129@tc.columbia.edu</a:t>
            </a:r>
            <a:endParaRPr kumimoji="0" lang="en-US" sz="1400" b="0" i="0" u="none" strike="noStrike" kern="1200" cap="none" spc="0" normalizeH="0" baseline="0" noProof="0" dirty="0">
              <a:ln>
                <a:noFill/>
              </a:ln>
              <a:solidFill>
                <a:srgbClr val="EBD189"/>
              </a:solidFill>
              <a:effectLst/>
              <a:uLnTx/>
              <a:uFillTx/>
              <a:latin typeface="Arial"/>
              <a:ea typeface="+mn-ea"/>
              <a:cs typeface="+mn-cs"/>
            </a:endParaRPr>
          </a:p>
        </p:txBody>
      </p:sp>
    </p:spTree>
    <p:extLst>
      <p:ext uri="{BB962C8B-B14F-4D97-AF65-F5344CB8AC3E}">
        <p14:creationId xmlns:p14="http://schemas.microsoft.com/office/powerpoint/2010/main" val="1149398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1AAB8-D580-7004-2201-FF849C69CC74}"/>
              </a:ext>
            </a:extLst>
          </p:cNvPr>
          <p:cNvSpPr>
            <a:spLocks noGrp="1"/>
          </p:cNvSpPr>
          <p:nvPr>
            <p:ph type="ctrTitle"/>
          </p:nvPr>
        </p:nvSpPr>
        <p:spPr>
          <a:xfrm>
            <a:off x="1143000" y="251928"/>
            <a:ext cx="7772400" cy="858416"/>
          </a:xfrm>
        </p:spPr>
        <p:txBody>
          <a:bodyPr/>
          <a:lstStyle/>
          <a:p>
            <a:r>
              <a:rPr lang="en-IE" sz="1800" dirty="0"/>
              <a:t>What is TL?     </a:t>
            </a:r>
            <a:r>
              <a:rPr lang="en-IE" sz="1800"/>
              <a:t>Slide  2</a:t>
            </a:r>
            <a:endParaRPr lang="en-IE" sz="1800" dirty="0"/>
          </a:p>
        </p:txBody>
      </p:sp>
      <p:sp>
        <p:nvSpPr>
          <p:cNvPr id="3" name="Subtitle 2">
            <a:extLst>
              <a:ext uri="{FF2B5EF4-FFF2-40B4-BE49-F238E27FC236}">
                <a16:creationId xmlns:a16="http://schemas.microsoft.com/office/drawing/2014/main" id="{3CEDE9E3-9351-4A5E-9197-2D10E7871692}"/>
              </a:ext>
            </a:extLst>
          </p:cNvPr>
          <p:cNvSpPr>
            <a:spLocks noGrp="1"/>
          </p:cNvSpPr>
          <p:nvPr>
            <p:ph type="subTitle" idx="1"/>
          </p:nvPr>
        </p:nvSpPr>
        <p:spPr>
          <a:xfrm>
            <a:off x="1143000" y="1324947"/>
            <a:ext cx="7391400" cy="5141167"/>
          </a:xfrm>
        </p:spPr>
        <p:txBody>
          <a:bodyPr/>
          <a:lstStyle/>
          <a:p>
            <a:pPr indent="457200">
              <a:lnSpc>
                <a:spcPct val="150000"/>
              </a:lnSpc>
              <a:spcAft>
                <a:spcPts val="1000"/>
              </a:spcAft>
            </a:pPr>
            <a:r>
              <a:rPr lang="en-IE" sz="1600" dirty="0">
                <a:effectLst/>
                <a:ea typeface="Calibri" panose="020F0502020204030204" pitchFamily="34" charset="0"/>
                <a:cs typeface="Times New Roman" panose="02020603050405020304" pitchFamily="18" charset="0"/>
              </a:rPr>
              <a:t>the phases of transformation (Mezirow &amp; Associates, 2000, p. 22) as: </a:t>
            </a:r>
          </a:p>
          <a:p>
            <a:pPr marL="342900" lvl="0" indent="-342900">
              <a:lnSpc>
                <a:spcPct val="150000"/>
              </a:lnSpc>
              <a:buFont typeface="+mj-lt"/>
              <a:buAutoNum type="arabicParenBoth"/>
            </a:pPr>
            <a:r>
              <a:rPr lang="en-US" sz="1600" dirty="0">
                <a:effectLst/>
                <a:ea typeface="Calibri" panose="020F0502020204030204" pitchFamily="34" charset="0"/>
                <a:cs typeface="Times New Roman" panose="02020603050405020304" pitchFamily="18" charset="0"/>
              </a:rPr>
              <a:t>  	</a:t>
            </a:r>
            <a:r>
              <a:rPr lang="en-US" sz="1400" dirty="0">
                <a:effectLst/>
                <a:ea typeface="Calibri" panose="020F0502020204030204" pitchFamily="34" charset="0"/>
                <a:cs typeface="Times New Roman" panose="02020603050405020304" pitchFamily="18" charset="0"/>
              </a:rPr>
              <a:t>A disorienting dilemma;</a:t>
            </a:r>
            <a:endParaRPr lang="en-IE" sz="1400" dirty="0">
              <a:effectLst/>
              <a:ea typeface="Calibri" panose="020F0502020204030204" pitchFamily="34" charset="0"/>
              <a:cs typeface="Times New Roman" panose="02020603050405020304" pitchFamily="18" charset="0"/>
            </a:endParaRPr>
          </a:p>
          <a:p>
            <a:pPr marL="342900" lvl="0" indent="-342900">
              <a:lnSpc>
                <a:spcPct val="150000"/>
              </a:lnSpc>
              <a:buFont typeface="+mj-lt"/>
              <a:buAutoNum type="arabicParenBoth"/>
            </a:pPr>
            <a:r>
              <a:rPr lang="en-US" sz="1400" dirty="0">
                <a:effectLst/>
                <a:ea typeface="Calibri" panose="020F0502020204030204" pitchFamily="34" charset="0"/>
                <a:cs typeface="Times New Roman" panose="02020603050405020304" pitchFamily="18" charset="0"/>
              </a:rPr>
              <a:t>	Self-examination with feelings of fear, anger, guilt or shame;</a:t>
            </a:r>
            <a:endParaRPr lang="en-IE" sz="1400" dirty="0">
              <a:effectLst/>
              <a:ea typeface="Calibri" panose="020F0502020204030204" pitchFamily="34" charset="0"/>
              <a:cs typeface="Times New Roman" panose="02020603050405020304" pitchFamily="18" charset="0"/>
            </a:endParaRPr>
          </a:p>
          <a:p>
            <a:pPr marL="342900" lvl="0" indent="-342900">
              <a:lnSpc>
                <a:spcPct val="150000"/>
              </a:lnSpc>
              <a:buFont typeface="+mj-lt"/>
              <a:buAutoNum type="arabicParenBoth"/>
            </a:pPr>
            <a:r>
              <a:rPr lang="en-US" sz="1400" dirty="0">
                <a:effectLst/>
                <a:ea typeface="Calibri" panose="020F0502020204030204" pitchFamily="34" charset="0"/>
                <a:cs typeface="Times New Roman" panose="02020603050405020304" pitchFamily="18" charset="0"/>
              </a:rPr>
              <a:t>	A critical assessment of assumptions;</a:t>
            </a:r>
            <a:endParaRPr lang="en-IE" sz="1400" dirty="0">
              <a:effectLst/>
              <a:ea typeface="Calibri" panose="020F0502020204030204" pitchFamily="34" charset="0"/>
              <a:cs typeface="Times New Roman" panose="02020603050405020304" pitchFamily="18" charset="0"/>
            </a:endParaRPr>
          </a:p>
          <a:p>
            <a:pPr marL="342900" lvl="0" indent="-342900">
              <a:lnSpc>
                <a:spcPct val="150000"/>
              </a:lnSpc>
              <a:buFont typeface="+mj-lt"/>
              <a:buAutoNum type="arabicParenBoth"/>
            </a:pPr>
            <a:r>
              <a:rPr lang="en-US" sz="1400" dirty="0">
                <a:effectLst/>
                <a:ea typeface="Calibri" panose="020F0502020204030204" pitchFamily="34" charset="0"/>
                <a:cs typeface="Times New Roman" panose="02020603050405020304" pitchFamily="18" charset="0"/>
              </a:rPr>
              <a:t>	Recognition that one’s discontent and the process of transformation are shared;</a:t>
            </a:r>
            <a:endParaRPr lang="en-IE" sz="1400" dirty="0">
              <a:effectLst/>
              <a:ea typeface="Calibri" panose="020F0502020204030204" pitchFamily="34" charset="0"/>
              <a:cs typeface="Times New Roman" panose="02020603050405020304" pitchFamily="18" charset="0"/>
            </a:endParaRPr>
          </a:p>
          <a:p>
            <a:pPr marL="342900" lvl="0" indent="-342900">
              <a:lnSpc>
                <a:spcPct val="150000"/>
              </a:lnSpc>
              <a:buFont typeface="+mj-lt"/>
              <a:buAutoNum type="arabicParenBoth"/>
            </a:pPr>
            <a:r>
              <a:rPr lang="en-US" sz="1400" dirty="0">
                <a:effectLst/>
                <a:ea typeface="Calibri" panose="020F0502020204030204" pitchFamily="34" charset="0"/>
                <a:cs typeface="Times New Roman" panose="02020603050405020304" pitchFamily="18" charset="0"/>
              </a:rPr>
              <a:t>	Exploration of options for new roles, relationships and actions;</a:t>
            </a:r>
            <a:endParaRPr lang="en-IE" sz="1400" dirty="0">
              <a:effectLst/>
              <a:ea typeface="Calibri" panose="020F0502020204030204" pitchFamily="34" charset="0"/>
              <a:cs typeface="Times New Roman" panose="02020603050405020304" pitchFamily="18" charset="0"/>
            </a:endParaRPr>
          </a:p>
          <a:p>
            <a:pPr marL="342900" lvl="0" indent="-342900">
              <a:lnSpc>
                <a:spcPct val="150000"/>
              </a:lnSpc>
              <a:buFont typeface="+mj-lt"/>
              <a:buAutoNum type="arabicParenBoth"/>
            </a:pPr>
            <a:r>
              <a:rPr lang="en-US" sz="1400" dirty="0">
                <a:effectLst/>
                <a:ea typeface="Calibri" panose="020F0502020204030204" pitchFamily="34" charset="0"/>
                <a:cs typeface="Times New Roman" panose="02020603050405020304" pitchFamily="18" charset="0"/>
              </a:rPr>
              <a:t>	Planning a course of action;</a:t>
            </a:r>
            <a:endParaRPr lang="en-IE" sz="1400" dirty="0">
              <a:effectLst/>
              <a:ea typeface="Calibri" panose="020F0502020204030204" pitchFamily="34" charset="0"/>
              <a:cs typeface="Times New Roman" panose="02020603050405020304" pitchFamily="18" charset="0"/>
            </a:endParaRPr>
          </a:p>
          <a:p>
            <a:pPr marL="342900" lvl="0" indent="-342900">
              <a:lnSpc>
                <a:spcPct val="150000"/>
              </a:lnSpc>
              <a:buFont typeface="+mj-lt"/>
              <a:buAutoNum type="arabicParenBoth"/>
            </a:pPr>
            <a:r>
              <a:rPr lang="en-US" sz="1400" dirty="0">
                <a:effectLst/>
                <a:ea typeface="Calibri" panose="020F0502020204030204" pitchFamily="34" charset="0"/>
                <a:cs typeface="Times New Roman" panose="02020603050405020304" pitchFamily="18" charset="0"/>
              </a:rPr>
              <a:t>	Acquiring knowledge and skills for implementing one’s plans;</a:t>
            </a:r>
            <a:endParaRPr lang="en-IE" sz="1400" dirty="0">
              <a:effectLst/>
              <a:ea typeface="Calibri" panose="020F0502020204030204" pitchFamily="34" charset="0"/>
              <a:cs typeface="Times New Roman" panose="02020603050405020304" pitchFamily="18" charset="0"/>
            </a:endParaRPr>
          </a:p>
          <a:p>
            <a:pPr marL="342900" lvl="0" indent="-342900">
              <a:lnSpc>
                <a:spcPct val="150000"/>
              </a:lnSpc>
              <a:buFont typeface="+mj-lt"/>
              <a:buAutoNum type="arabicParenBoth"/>
            </a:pPr>
            <a:r>
              <a:rPr lang="en-US" sz="1400" dirty="0">
                <a:effectLst/>
                <a:ea typeface="Calibri" panose="020F0502020204030204" pitchFamily="34" charset="0"/>
                <a:cs typeface="Times New Roman" panose="02020603050405020304" pitchFamily="18" charset="0"/>
              </a:rPr>
              <a:t>	Provisional trying new roles;		</a:t>
            </a:r>
            <a:endParaRPr lang="en-IE" sz="1400" dirty="0">
              <a:effectLst/>
              <a:ea typeface="Calibri" panose="020F0502020204030204" pitchFamily="34" charset="0"/>
              <a:cs typeface="Times New Roman" panose="02020603050405020304" pitchFamily="18" charset="0"/>
            </a:endParaRPr>
          </a:p>
          <a:p>
            <a:pPr marL="342900" lvl="0" indent="-342900">
              <a:lnSpc>
                <a:spcPct val="150000"/>
              </a:lnSpc>
              <a:buFont typeface="+mj-lt"/>
              <a:buAutoNum type="arabicParenBoth"/>
            </a:pPr>
            <a:r>
              <a:rPr lang="en-US" sz="1400" dirty="0">
                <a:effectLst/>
                <a:ea typeface="Calibri" panose="020F0502020204030204" pitchFamily="34" charset="0"/>
                <a:cs typeface="Times New Roman" panose="02020603050405020304" pitchFamily="18" charset="0"/>
              </a:rPr>
              <a:t>	Building competence and self-confidence in new roles and relationships;</a:t>
            </a:r>
            <a:endParaRPr lang="en-IE" sz="1400" dirty="0">
              <a:effectLst/>
              <a:ea typeface="Calibri" panose="020F0502020204030204" pitchFamily="34" charset="0"/>
              <a:cs typeface="Times New Roman" panose="02020603050405020304" pitchFamily="18" charset="0"/>
            </a:endParaRPr>
          </a:p>
          <a:p>
            <a:pPr marL="342900" lvl="0" indent="-342900">
              <a:lnSpc>
                <a:spcPct val="150000"/>
              </a:lnSpc>
              <a:buFont typeface="+mj-lt"/>
              <a:buAutoNum type="arabicParenBoth"/>
            </a:pPr>
            <a:r>
              <a:rPr lang="en-US" sz="1400" dirty="0">
                <a:effectLst/>
                <a:ea typeface="Calibri" panose="020F0502020204030204" pitchFamily="34" charset="0"/>
                <a:cs typeface="Times New Roman" panose="02020603050405020304" pitchFamily="18" charset="0"/>
              </a:rPr>
              <a:t>             A reintegration into one’s life on the basis of conditions dictated by one’s new </a:t>
            </a:r>
          </a:p>
          <a:p>
            <a:pPr marL="1085850" lvl="1" indent="-342900">
              <a:lnSpc>
                <a:spcPct val="150000"/>
              </a:lnSpc>
              <a:buFont typeface="+mj-lt"/>
              <a:buAutoNum type="arabicParenBoth"/>
            </a:pPr>
            <a:r>
              <a:rPr lang="en-US" sz="1000" dirty="0">
                <a:effectLst/>
                <a:ea typeface="Calibri" panose="020F0502020204030204" pitchFamily="34" charset="0"/>
                <a:cs typeface="Times New Roman" panose="02020603050405020304" pitchFamily="18" charset="0"/>
              </a:rPr>
              <a:t>perspectives.)</a:t>
            </a:r>
            <a:endParaRPr lang="en-IE" sz="1000" dirty="0">
              <a:effectLst/>
              <a:ea typeface="Calibri" panose="020F0502020204030204" pitchFamily="34" charset="0"/>
              <a:cs typeface="Times New Roman" panose="02020603050405020304" pitchFamily="18" charset="0"/>
            </a:endParaRPr>
          </a:p>
          <a:p>
            <a:endParaRPr lang="en-IE" sz="1400" dirty="0"/>
          </a:p>
          <a:p>
            <a:endParaRPr lang="en-IE" sz="1400" dirty="0"/>
          </a:p>
          <a:p>
            <a:pPr>
              <a:lnSpc>
                <a:spcPct val="150000"/>
              </a:lnSpc>
              <a:spcAft>
                <a:spcPts val="1000"/>
              </a:spcAft>
            </a:pPr>
            <a:r>
              <a:rPr lang="en-IE" sz="1200" dirty="0">
                <a:effectLst/>
                <a:ea typeface="Calibri" panose="020F0502020204030204" pitchFamily="34" charset="0"/>
                <a:cs typeface="Times New Roman" panose="02020603050405020304" pitchFamily="18" charset="0"/>
              </a:rPr>
              <a:t>Mezirow, J., &amp; Associates. (Eds.). (2000). </a:t>
            </a:r>
            <a:r>
              <a:rPr lang="en-IE" sz="1200" i="1" dirty="0">
                <a:effectLst/>
                <a:ea typeface="Calibri" panose="020F0502020204030204" pitchFamily="34" charset="0"/>
                <a:cs typeface="Times New Roman" panose="02020603050405020304" pitchFamily="18" charset="0"/>
              </a:rPr>
              <a:t>Learning as transformation: Critical perspectives on a theory in 	progress</a:t>
            </a:r>
            <a:r>
              <a:rPr lang="en-IE" sz="1200" dirty="0">
                <a:effectLst/>
                <a:ea typeface="Calibri" panose="020F0502020204030204" pitchFamily="34" charset="0"/>
                <a:cs typeface="Times New Roman" panose="02020603050405020304" pitchFamily="18" charset="0"/>
              </a:rPr>
              <a:t>. Jossey-Bass.</a:t>
            </a:r>
          </a:p>
          <a:p>
            <a:endParaRPr lang="en-IE" sz="1600" dirty="0"/>
          </a:p>
        </p:txBody>
      </p:sp>
    </p:spTree>
    <p:extLst>
      <p:ext uri="{BB962C8B-B14F-4D97-AF65-F5344CB8AC3E}">
        <p14:creationId xmlns:p14="http://schemas.microsoft.com/office/powerpoint/2010/main" val="976639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1AAB8-D580-7004-2201-FF849C69CC74}"/>
              </a:ext>
            </a:extLst>
          </p:cNvPr>
          <p:cNvSpPr>
            <a:spLocks noGrp="1"/>
          </p:cNvSpPr>
          <p:nvPr>
            <p:ph type="ctrTitle"/>
          </p:nvPr>
        </p:nvSpPr>
        <p:spPr>
          <a:xfrm>
            <a:off x="1143000" y="307910"/>
            <a:ext cx="7772400" cy="1045029"/>
          </a:xfrm>
        </p:spPr>
        <p:txBody>
          <a:bodyPr/>
          <a:lstStyle/>
          <a:p>
            <a:r>
              <a:rPr lang="en-IE" sz="1800" dirty="0"/>
              <a:t>Strengths and Weaknesses</a:t>
            </a:r>
          </a:p>
        </p:txBody>
      </p:sp>
      <p:sp>
        <p:nvSpPr>
          <p:cNvPr id="3" name="Subtitle 2">
            <a:extLst>
              <a:ext uri="{FF2B5EF4-FFF2-40B4-BE49-F238E27FC236}">
                <a16:creationId xmlns:a16="http://schemas.microsoft.com/office/drawing/2014/main" id="{3CEDE9E3-9351-4A5E-9197-2D10E7871692}"/>
              </a:ext>
            </a:extLst>
          </p:cNvPr>
          <p:cNvSpPr>
            <a:spLocks noGrp="1"/>
          </p:cNvSpPr>
          <p:nvPr>
            <p:ph type="subTitle" idx="1"/>
          </p:nvPr>
        </p:nvSpPr>
        <p:spPr>
          <a:xfrm>
            <a:off x="1324947" y="1660849"/>
            <a:ext cx="7209453" cy="4206551"/>
          </a:xfrm>
        </p:spPr>
        <p:txBody>
          <a:bodyPr/>
          <a:lstStyle/>
          <a:p>
            <a:r>
              <a:rPr lang="en-IE" sz="1600" dirty="0"/>
              <a:t>TL is an theory of learning by adults; for adults and adult educators. It is indigenous</a:t>
            </a:r>
          </a:p>
          <a:p>
            <a:r>
              <a:rPr lang="en-IE" sz="1600" dirty="0"/>
              <a:t>Empirical confirmations;</a:t>
            </a:r>
          </a:p>
          <a:p>
            <a:r>
              <a:rPr lang="en-IE" sz="1600" dirty="0"/>
              <a:t>Has a ring of truth when adults examine it;</a:t>
            </a:r>
          </a:p>
          <a:p>
            <a:r>
              <a:rPr lang="en-IE" sz="1600" dirty="0"/>
              <a:t>Prompted a number of ‘spin-offs’ all related to the concept of transformation;	Yorks and Kasl working on Heron’s theory of personhood; </a:t>
            </a:r>
          </a:p>
          <a:p>
            <a:r>
              <a:rPr lang="en-IE" sz="1600" dirty="0"/>
              <a:t>	Larry Green on agency and disorienting dilemmas, etc.</a:t>
            </a:r>
          </a:p>
          <a:p>
            <a:r>
              <a:rPr lang="en-IE" sz="1600" dirty="0"/>
              <a:t>	</a:t>
            </a:r>
            <a:r>
              <a:rPr lang="en-IE" sz="1600" dirty="0" err="1"/>
              <a:t>Karpen</a:t>
            </a:r>
            <a:r>
              <a:rPr lang="en-IE" sz="1600" dirty="0"/>
              <a:t> on multiple selves and transforming the self;</a:t>
            </a:r>
          </a:p>
          <a:p>
            <a:r>
              <a:rPr lang="en-IE" sz="1600" dirty="0"/>
              <a:t>	</a:t>
            </a:r>
            <a:r>
              <a:rPr lang="en-IE" sz="1600" dirty="0" err="1"/>
              <a:t>Alhadeff</a:t>
            </a:r>
            <a:r>
              <a:rPr lang="en-IE" sz="1600" dirty="0"/>
              <a:t>-Jones on temporalities of TL;</a:t>
            </a:r>
          </a:p>
          <a:p>
            <a:r>
              <a:rPr lang="en-IE" sz="1600" dirty="0"/>
              <a:t>	Boyd and </a:t>
            </a:r>
            <a:r>
              <a:rPr lang="en-IE" sz="1600" dirty="0" err="1"/>
              <a:t>Myres</a:t>
            </a:r>
            <a:r>
              <a:rPr lang="en-IE" sz="1600" dirty="0"/>
              <a:t> on Jung and TL;</a:t>
            </a:r>
          </a:p>
          <a:p>
            <a:r>
              <a:rPr lang="en-IE" sz="1600" dirty="0"/>
              <a:t>	Illeris a comprehensive map of adult learning;</a:t>
            </a:r>
          </a:p>
          <a:p>
            <a:r>
              <a:rPr lang="en-IE" sz="1600" dirty="0"/>
              <a:t>	Kegan on differentiation of subject/object;</a:t>
            </a:r>
          </a:p>
          <a:p>
            <a:r>
              <a:rPr lang="en-IE" sz="1600" dirty="0"/>
              <a:t>	</a:t>
            </a:r>
            <a:r>
              <a:rPr lang="en-IE" sz="1600" dirty="0" err="1"/>
              <a:t>Dirkx</a:t>
            </a:r>
            <a:r>
              <a:rPr lang="en-IE" sz="1600" dirty="0"/>
              <a:t> on soul and TL</a:t>
            </a:r>
          </a:p>
          <a:p>
            <a:r>
              <a:rPr lang="en-IE" sz="1600" dirty="0"/>
              <a:t>	O’Sullivan on ecological issues and TL.</a:t>
            </a:r>
          </a:p>
          <a:p>
            <a:r>
              <a:rPr lang="en-IE" sz="1600" dirty="0"/>
              <a:t>Interdisciplinary – developmental psychology, construct theory, social psychology, critical theory.</a:t>
            </a:r>
          </a:p>
          <a:p>
            <a:r>
              <a:rPr lang="en-IE" sz="1600" dirty="0"/>
              <a:t>Journals, conferences, organizations ITLA; ESREA, etc.</a:t>
            </a:r>
          </a:p>
          <a:p>
            <a:r>
              <a:rPr lang="en-IE" sz="1600" dirty="0"/>
              <a:t>	</a:t>
            </a:r>
          </a:p>
        </p:txBody>
      </p:sp>
    </p:spTree>
    <p:extLst>
      <p:ext uri="{BB962C8B-B14F-4D97-AF65-F5344CB8AC3E}">
        <p14:creationId xmlns:p14="http://schemas.microsoft.com/office/powerpoint/2010/main" val="1885156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1AAB8-D580-7004-2201-FF849C69CC74}"/>
              </a:ext>
            </a:extLst>
          </p:cNvPr>
          <p:cNvSpPr>
            <a:spLocks noGrp="1"/>
          </p:cNvSpPr>
          <p:nvPr>
            <p:ph type="ctrTitle"/>
          </p:nvPr>
        </p:nvSpPr>
        <p:spPr>
          <a:xfrm>
            <a:off x="1171263" y="116486"/>
            <a:ext cx="7772400" cy="682690"/>
          </a:xfrm>
        </p:spPr>
        <p:txBody>
          <a:bodyPr/>
          <a:lstStyle/>
          <a:p>
            <a:r>
              <a:rPr lang="en-IE" sz="1800" dirty="0"/>
              <a:t>Weaknesses and Strengths</a:t>
            </a:r>
          </a:p>
        </p:txBody>
      </p:sp>
      <p:sp>
        <p:nvSpPr>
          <p:cNvPr id="3" name="Subtitle 2">
            <a:extLst>
              <a:ext uri="{FF2B5EF4-FFF2-40B4-BE49-F238E27FC236}">
                <a16:creationId xmlns:a16="http://schemas.microsoft.com/office/drawing/2014/main" id="{3CEDE9E3-9351-4A5E-9197-2D10E7871692}"/>
              </a:ext>
            </a:extLst>
          </p:cNvPr>
          <p:cNvSpPr>
            <a:spLocks noGrp="1"/>
          </p:cNvSpPr>
          <p:nvPr>
            <p:ph type="subTitle" idx="1"/>
          </p:nvPr>
        </p:nvSpPr>
        <p:spPr>
          <a:xfrm>
            <a:off x="1143000" y="990600"/>
            <a:ext cx="7321420" cy="4156587"/>
          </a:xfrm>
        </p:spPr>
        <p:txBody>
          <a:bodyPr/>
          <a:lstStyle/>
          <a:p>
            <a:r>
              <a:rPr lang="en-IE" sz="1600" dirty="0"/>
              <a:t>The role of TL in the field of adult education?</a:t>
            </a:r>
          </a:p>
          <a:p>
            <a:endParaRPr lang="en-IE" sz="1600" dirty="0"/>
          </a:p>
        </p:txBody>
      </p:sp>
      <p:pic>
        <p:nvPicPr>
          <p:cNvPr id="5" name="Picture 4">
            <a:extLst>
              <a:ext uri="{FF2B5EF4-FFF2-40B4-BE49-F238E27FC236}">
                <a16:creationId xmlns:a16="http://schemas.microsoft.com/office/drawing/2014/main" id="{9CD6A8F6-BC57-D69F-AAB5-E4559BE3FE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999522"/>
            <a:ext cx="7800663" cy="3867878"/>
          </a:xfrm>
          <a:prstGeom prst="rect">
            <a:avLst/>
          </a:prstGeom>
        </p:spPr>
      </p:pic>
      <p:sp>
        <p:nvSpPr>
          <p:cNvPr id="8" name="TextBox 7">
            <a:extLst>
              <a:ext uri="{FF2B5EF4-FFF2-40B4-BE49-F238E27FC236}">
                <a16:creationId xmlns:a16="http://schemas.microsoft.com/office/drawing/2014/main" id="{60D24720-3139-3C20-8FC0-8A52C06C087D}"/>
              </a:ext>
            </a:extLst>
          </p:cNvPr>
          <p:cNvSpPr txBox="1"/>
          <p:nvPr/>
        </p:nvSpPr>
        <p:spPr>
          <a:xfrm>
            <a:off x="663757" y="5803505"/>
            <a:ext cx="7800663" cy="1175706"/>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defRPr/>
            </a:pPr>
            <a:endParaRPr kumimoji="0" lang="en-IE" sz="1600" b="0" i="0" u="none" strike="noStrike" kern="0" cap="none" spc="0" normalizeH="0" baseline="0" noProof="0" dirty="0">
              <a:ln>
                <a:noFill/>
              </a:ln>
              <a:solidFill>
                <a:srgbClr val="EAEAEA"/>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defRPr/>
            </a:pPr>
            <a:r>
              <a:rPr kumimoji="0" lang="en-IE" sz="1600" b="0" i="0" u="none" strike="noStrike" kern="0" cap="none" spc="0" normalizeH="0" baseline="0" noProof="0" dirty="0">
                <a:ln>
                  <a:noFill/>
                </a:ln>
                <a:solidFill>
                  <a:srgbClr val="EAEAEA"/>
                </a:solidFill>
                <a:effectLst/>
                <a:uLnTx/>
                <a:uFillTx/>
                <a:latin typeface="Arial"/>
                <a:ea typeface="+mn-ea"/>
                <a:cs typeface="+mn-cs"/>
              </a:rPr>
              <a:t>A certain ‘</a:t>
            </a:r>
            <a:r>
              <a:rPr kumimoji="0" lang="en-IE" sz="1600" b="0" i="0" u="none" strike="noStrike" kern="0" cap="none" spc="0" normalizeH="0" baseline="0" noProof="0" dirty="0" err="1">
                <a:ln>
                  <a:noFill/>
                </a:ln>
                <a:solidFill>
                  <a:srgbClr val="EAEAEA"/>
                </a:solidFill>
                <a:effectLst/>
                <a:uLnTx/>
                <a:uFillTx/>
                <a:latin typeface="Arial"/>
                <a:ea typeface="+mn-ea"/>
                <a:cs typeface="+mn-cs"/>
              </a:rPr>
              <a:t>stuckness</a:t>
            </a:r>
            <a:r>
              <a:rPr kumimoji="0" lang="en-IE" sz="1600" b="0" i="0" u="none" strike="noStrike" kern="0" cap="none" spc="0" normalizeH="0" baseline="0" noProof="0" dirty="0">
                <a:ln>
                  <a:noFill/>
                </a:ln>
                <a:solidFill>
                  <a:srgbClr val="EAEAEA"/>
                </a:solidFill>
                <a:effectLst/>
                <a:uLnTx/>
                <a:uFillTx/>
                <a:latin typeface="Arial"/>
                <a:ea typeface="+mn-ea"/>
                <a:cs typeface="+mn-cs"/>
              </a:rPr>
              <a:t>’ (Finnegan, 2023a, p. 120)…. </a:t>
            </a:r>
          </a:p>
          <a:p>
            <a:pPr marL="0" marR="0" lvl="0" indent="0" algn="l" defTabSz="914400" rtl="0" eaLnBrk="1" fontAlgn="base" latinLnBrk="0" hangingPunct="1">
              <a:lnSpc>
                <a:spcPct val="100000"/>
              </a:lnSpc>
              <a:spcBef>
                <a:spcPct val="20000"/>
              </a:spcBef>
              <a:spcAft>
                <a:spcPct val="0"/>
              </a:spcAft>
              <a:buClr>
                <a:srgbClr val="FFFF00"/>
              </a:buClr>
              <a:buSzPct val="80000"/>
              <a:buFont typeface="Wingdings" pitchFamily="2" charset="2"/>
              <a:buNone/>
              <a:tabLst/>
              <a:defRPr/>
            </a:pPr>
            <a:r>
              <a:rPr kumimoji="0" lang="en-IE" sz="1600" b="0" i="0" u="none" strike="noStrike" kern="0" cap="none" spc="0" normalizeH="0" baseline="0" noProof="0" dirty="0">
                <a:ln>
                  <a:noFill/>
                </a:ln>
                <a:solidFill>
                  <a:srgbClr val="EAEAEA"/>
                </a:solidFill>
                <a:effectLst/>
                <a:uLnTx/>
                <a:uFillTx/>
                <a:latin typeface="Arial"/>
                <a:ea typeface="+mn-ea"/>
                <a:cs typeface="+mn-cs"/>
              </a:rPr>
              <a:t>But Kuhn’s paradigm  theory predicts exactly that and the </a:t>
            </a:r>
            <a:r>
              <a:rPr kumimoji="0" lang="en-IE" sz="1600" b="0" i="0" u="none" strike="noStrike" kern="0" cap="none" spc="0" normalizeH="0" baseline="0" noProof="0" dirty="0" err="1">
                <a:ln>
                  <a:noFill/>
                </a:ln>
                <a:solidFill>
                  <a:srgbClr val="EAEAEA"/>
                </a:solidFill>
                <a:effectLst/>
                <a:uLnTx/>
                <a:uFillTx/>
                <a:latin typeface="Arial"/>
                <a:ea typeface="+mn-ea"/>
                <a:cs typeface="+mn-cs"/>
              </a:rPr>
              <a:t>stuckness</a:t>
            </a:r>
            <a:r>
              <a:rPr kumimoji="0" lang="en-IE" sz="1600" b="0" i="0" u="none" strike="noStrike" kern="0" cap="none" spc="0" normalizeH="0" baseline="0" noProof="0" dirty="0">
                <a:ln>
                  <a:noFill/>
                </a:ln>
                <a:solidFill>
                  <a:srgbClr val="EAEAEA"/>
                </a:solidFill>
                <a:effectLst/>
                <a:uLnTx/>
                <a:uFillTx/>
                <a:latin typeface="Arial"/>
                <a:ea typeface="+mn-ea"/>
                <a:cs typeface="+mn-cs"/>
              </a:rPr>
              <a:t> is appropriate according to the model of Kuhn’s paradigm change!.</a:t>
            </a:r>
          </a:p>
        </p:txBody>
      </p:sp>
    </p:spTree>
    <p:extLst>
      <p:ext uri="{BB962C8B-B14F-4D97-AF65-F5344CB8AC3E}">
        <p14:creationId xmlns:p14="http://schemas.microsoft.com/office/powerpoint/2010/main" val="1686723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1AAB8-D580-7004-2201-FF849C69CC74}"/>
              </a:ext>
            </a:extLst>
          </p:cNvPr>
          <p:cNvSpPr>
            <a:spLocks noGrp="1"/>
          </p:cNvSpPr>
          <p:nvPr>
            <p:ph type="ctrTitle"/>
          </p:nvPr>
        </p:nvSpPr>
        <p:spPr>
          <a:xfrm>
            <a:off x="1143000" y="289249"/>
            <a:ext cx="7772400" cy="774441"/>
          </a:xfrm>
        </p:spPr>
        <p:txBody>
          <a:bodyPr/>
          <a:lstStyle/>
          <a:p>
            <a:r>
              <a:rPr lang="en-IE" sz="1800" dirty="0"/>
              <a:t>Weaknesses</a:t>
            </a:r>
          </a:p>
        </p:txBody>
      </p:sp>
      <p:sp>
        <p:nvSpPr>
          <p:cNvPr id="3" name="Subtitle 2">
            <a:extLst>
              <a:ext uri="{FF2B5EF4-FFF2-40B4-BE49-F238E27FC236}">
                <a16:creationId xmlns:a16="http://schemas.microsoft.com/office/drawing/2014/main" id="{3CEDE9E3-9351-4A5E-9197-2D10E7871692}"/>
              </a:ext>
            </a:extLst>
          </p:cNvPr>
          <p:cNvSpPr>
            <a:spLocks noGrp="1"/>
          </p:cNvSpPr>
          <p:nvPr>
            <p:ph type="subTitle" idx="1"/>
          </p:nvPr>
        </p:nvSpPr>
        <p:spPr>
          <a:xfrm>
            <a:off x="1142999" y="1380930"/>
            <a:ext cx="7646437" cy="4486469"/>
          </a:xfrm>
        </p:spPr>
        <p:txBody>
          <a:bodyPr/>
          <a:lstStyle/>
          <a:p>
            <a:r>
              <a:rPr lang="en-IE" sz="1600" dirty="0"/>
              <a:t>Good theoretical and empirical work done in areas of emotions, spirituality, feminist literature and practices, organizational change etc. (see ITLC);</a:t>
            </a:r>
          </a:p>
          <a:p>
            <a:endParaRPr lang="en-IE" sz="1600" dirty="0"/>
          </a:p>
          <a:p>
            <a:r>
              <a:rPr lang="en-IE" sz="1600" dirty="0"/>
              <a:t>Not so much work done in these areas:</a:t>
            </a:r>
          </a:p>
          <a:p>
            <a:r>
              <a:rPr lang="en-IE" sz="1600" dirty="0"/>
              <a:t>	Teaching methods for TL;</a:t>
            </a:r>
          </a:p>
          <a:p>
            <a:r>
              <a:rPr lang="en-IE" sz="1600" dirty="0"/>
              <a:t>	Social Justice orientations;</a:t>
            </a:r>
          </a:p>
          <a:p>
            <a:r>
              <a:rPr lang="en-IE" sz="1600" dirty="0"/>
              <a:t>	Emancipatory social change.</a:t>
            </a:r>
          </a:p>
          <a:p>
            <a:endParaRPr lang="en-IE" sz="1600" dirty="0"/>
          </a:p>
          <a:p>
            <a:r>
              <a:rPr lang="en-IE" sz="1600" dirty="0"/>
              <a:t>Even less done on:</a:t>
            </a:r>
          </a:p>
          <a:p>
            <a:r>
              <a:rPr lang="en-IE" sz="1600" dirty="0"/>
              <a:t>	Critical theory and critical sociology;</a:t>
            </a:r>
          </a:p>
          <a:p>
            <a:r>
              <a:rPr lang="en-IE" sz="1600" dirty="0"/>
              <a:t>	political philosophy, political economy, social class, disability.</a:t>
            </a:r>
          </a:p>
          <a:p>
            <a:endParaRPr lang="en-IE" sz="1600" dirty="0"/>
          </a:p>
          <a:p>
            <a:r>
              <a:rPr lang="en-IE" sz="1200" dirty="0"/>
              <a:t>(See Hoggan &amp; Finnegan, 2023)</a:t>
            </a:r>
          </a:p>
          <a:p>
            <a:r>
              <a:rPr lang="en-IE" sz="1600" dirty="0"/>
              <a:t>	</a:t>
            </a:r>
          </a:p>
          <a:p>
            <a:r>
              <a:rPr lang="en-IE" sz="1600" dirty="0"/>
              <a:t>	</a:t>
            </a:r>
          </a:p>
        </p:txBody>
      </p:sp>
    </p:spTree>
    <p:extLst>
      <p:ext uri="{BB962C8B-B14F-4D97-AF65-F5344CB8AC3E}">
        <p14:creationId xmlns:p14="http://schemas.microsoft.com/office/powerpoint/2010/main" val="3887774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1AAB8-D580-7004-2201-FF849C69CC74}"/>
              </a:ext>
            </a:extLst>
          </p:cNvPr>
          <p:cNvSpPr>
            <a:spLocks noGrp="1"/>
          </p:cNvSpPr>
          <p:nvPr>
            <p:ph type="ctrTitle"/>
          </p:nvPr>
        </p:nvSpPr>
        <p:spPr>
          <a:xfrm>
            <a:off x="1143000" y="261257"/>
            <a:ext cx="7772400" cy="466531"/>
          </a:xfrm>
        </p:spPr>
        <p:txBody>
          <a:bodyPr/>
          <a:lstStyle/>
          <a:p>
            <a:r>
              <a:rPr lang="en-IE" sz="1800" dirty="0"/>
              <a:t>This is the Age of Experience</a:t>
            </a:r>
          </a:p>
        </p:txBody>
      </p:sp>
      <p:sp>
        <p:nvSpPr>
          <p:cNvPr id="3" name="Subtitle 2">
            <a:extLst>
              <a:ext uri="{FF2B5EF4-FFF2-40B4-BE49-F238E27FC236}">
                <a16:creationId xmlns:a16="http://schemas.microsoft.com/office/drawing/2014/main" id="{3CEDE9E3-9351-4A5E-9197-2D10E7871692}"/>
              </a:ext>
            </a:extLst>
          </p:cNvPr>
          <p:cNvSpPr>
            <a:spLocks noGrp="1"/>
          </p:cNvSpPr>
          <p:nvPr>
            <p:ph type="subTitle" idx="1"/>
          </p:nvPr>
        </p:nvSpPr>
        <p:spPr>
          <a:xfrm>
            <a:off x="1222310" y="1184988"/>
            <a:ext cx="7312090" cy="4682412"/>
          </a:xfrm>
        </p:spPr>
        <p:txBody>
          <a:bodyPr/>
          <a:lstStyle/>
          <a:p>
            <a:r>
              <a:rPr lang="en-IE" sz="1600" dirty="0"/>
              <a:t>Dewey: Education is the reconstruction of experience;</a:t>
            </a:r>
          </a:p>
          <a:p>
            <a:pPr algn="l"/>
            <a:endParaRPr lang="en-US" sz="1600" b="0" i="0" u="none" strike="noStrike" baseline="0" dirty="0">
              <a:latin typeface="STIXGeneral-Regular"/>
            </a:endParaRPr>
          </a:p>
          <a:p>
            <a:pPr algn="l"/>
            <a:r>
              <a:rPr lang="en-US" sz="1600" b="0" i="0" u="none" strike="noStrike" baseline="0" dirty="0">
                <a:latin typeface="STIXGeneral-Regular"/>
              </a:rPr>
              <a:t>Hannah Arendt (2018) held that rigorous thinking should be grounded in lived experience – in her case it was her experience of being a Jew in Europe, arriving in New York as a stateless person:</a:t>
            </a:r>
          </a:p>
          <a:p>
            <a:pPr algn="l"/>
            <a:endParaRPr lang="en-US" sz="1600" b="0" i="0" u="none" strike="noStrike" baseline="0" dirty="0">
              <a:latin typeface="STIXGeneral-Regular"/>
            </a:endParaRPr>
          </a:p>
          <a:p>
            <a:pPr algn="l"/>
            <a:r>
              <a:rPr lang="en-US" sz="1600" b="0" i="1" u="none" strike="noStrike" baseline="0" dirty="0">
                <a:latin typeface="STIXGeneral-Italic"/>
              </a:rPr>
              <a:t>	No matter how abstract our theories may sound or how consistent our </a:t>
            </a:r>
          </a:p>
          <a:p>
            <a:pPr algn="l"/>
            <a:r>
              <a:rPr lang="en-US" sz="1600" i="1" dirty="0">
                <a:latin typeface="STIXGeneral-Italic"/>
              </a:rPr>
              <a:t>	</a:t>
            </a:r>
            <a:r>
              <a:rPr lang="en-US" sz="1600" b="0" i="1" u="none" strike="noStrike" baseline="0" dirty="0">
                <a:latin typeface="STIXGeneral-Italic"/>
              </a:rPr>
              <a:t>arguments may appear, there are incidents and stories behind them which </a:t>
            </a:r>
          </a:p>
          <a:p>
            <a:pPr algn="l"/>
            <a:r>
              <a:rPr lang="en-US" sz="1600" i="1" dirty="0">
                <a:latin typeface="STIXGeneral-Italic"/>
              </a:rPr>
              <a:t>	</a:t>
            </a:r>
            <a:r>
              <a:rPr lang="en-US" sz="1600" b="0" i="1" u="none" strike="noStrike" baseline="0" dirty="0">
                <a:latin typeface="STIXGeneral-Italic"/>
              </a:rPr>
              <a:t>at least for ourselves, contain in a nutshell the full meaning of whatever we </a:t>
            </a:r>
          </a:p>
          <a:p>
            <a:pPr algn="l"/>
            <a:r>
              <a:rPr lang="en-US" sz="1600" i="1" dirty="0">
                <a:latin typeface="STIXGeneral-Italic"/>
              </a:rPr>
              <a:t>	</a:t>
            </a:r>
            <a:r>
              <a:rPr lang="en-US" sz="1600" b="0" i="1" u="none" strike="noStrike" baseline="0" dirty="0">
                <a:latin typeface="STIXGeneral-Italic"/>
              </a:rPr>
              <a:t>have to say. Thought itself…arises out of the actuality of incidents, and</a:t>
            </a:r>
          </a:p>
          <a:p>
            <a:pPr algn="l"/>
            <a:r>
              <a:rPr lang="en-US" sz="1600" i="1" dirty="0">
                <a:latin typeface="STIXGeneral-Italic"/>
              </a:rPr>
              <a:t>	</a:t>
            </a:r>
            <a:r>
              <a:rPr lang="en-US" sz="1600" b="0" i="1" u="none" strike="noStrike" baseline="0" dirty="0">
                <a:latin typeface="STIXGeneral-Italic"/>
              </a:rPr>
              <a:t>incidents of lived experience must remain its guideposts by which thinking </a:t>
            </a:r>
          </a:p>
          <a:p>
            <a:pPr algn="l"/>
            <a:r>
              <a:rPr lang="en-US" sz="1600" i="1" dirty="0">
                <a:latin typeface="STIXGeneral-Italic"/>
              </a:rPr>
              <a:t>	</a:t>
            </a:r>
            <a:r>
              <a:rPr lang="en-US" sz="1600" b="0" i="1" u="none" strike="noStrike" baseline="0" dirty="0">
                <a:latin typeface="STIXGeneral-Italic"/>
              </a:rPr>
              <a:t>soars, or into the depths to which it descends. (p. 200)</a:t>
            </a:r>
          </a:p>
          <a:p>
            <a:pPr algn="l"/>
            <a:endParaRPr lang="en-US" sz="1600" i="1" dirty="0">
              <a:latin typeface="STIXGeneral-Italic"/>
            </a:endParaRPr>
          </a:p>
          <a:p>
            <a:pPr algn="l"/>
            <a:endParaRPr lang="en-US" sz="1600" i="1" dirty="0">
              <a:latin typeface="STIXGeneral-Italic"/>
            </a:endParaRPr>
          </a:p>
          <a:p>
            <a:pPr algn="l"/>
            <a:endParaRPr lang="en-US" sz="1600" i="1" dirty="0">
              <a:latin typeface="STIXGeneral-Italic"/>
            </a:endParaRPr>
          </a:p>
          <a:p>
            <a:pPr algn="l"/>
            <a:r>
              <a:rPr lang="en-US" sz="1200" b="0" i="0" u="none" strike="noStrike" baseline="0" dirty="0">
                <a:latin typeface="STIXGeneral-Regular"/>
              </a:rPr>
              <a:t>Arendt, H. (2018). </a:t>
            </a:r>
            <a:r>
              <a:rPr lang="en-US" sz="1200" b="0" i="1" u="none" strike="noStrike" baseline="0" dirty="0">
                <a:latin typeface="STIXGeneral-Italic"/>
              </a:rPr>
              <a:t>Thinking without a banister: Essays in understanding 1953-1975</a:t>
            </a:r>
            <a:r>
              <a:rPr lang="en-US" sz="1200" b="0" i="0" u="none" strike="noStrike" baseline="0" dirty="0">
                <a:latin typeface="STIXGeneral-Regular"/>
              </a:rPr>
              <a:t>. </a:t>
            </a:r>
            <a:r>
              <a:rPr lang="en-US" sz="1200" b="0" i="0" u="none" strike="noStrike" baseline="0" dirty="0" err="1">
                <a:latin typeface="STIXGeneral-Regular"/>
              </a:rPr>
              <a:t>Schocken</a:t>
            </a:r>
            <a:endParaRPr lang="en-IE" sz="1200" dirty="0"/>
          </a:p>
        </p:txBody>
      </p:sp>
    </p:spTree>
    <p:extLst>
      <p:ext uri="{BB962C8B-B14F-4D97-AF65-F5344CB8AC3E}">
        <p14:creationId xmlns:p14="http://schemas.microsoft.com/office/powerpoint/2010/main" val="3761482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1AAB8-D580-7004-2201-FF849C69CC74}"/>
              </a:ext>
            </a:extLst>
          </p:cNvPr>
          <p:cNvSpPr>
            <a:spLocks noGrp="1"/>
          </p:cNvSpPr>
          <p:nvPr>
            <p:ph type="ctrTitle"/>
          </p:nvPr>
        </p:nvSpPr>
        <p:spPr>
          <a:xfrm>
            <a:off x="1143000" y="289250"/>
            <a:ext cx="7772400" cy="634482"/>
          </a:xfrm>
        </p:spPr>
        <p:txBody>
          <a:bodyPr/>
          <a:lstStyle/>
          <a:p>
            <a:r>
              <a:rPr lang="en-IE" sz="1800" dirty="0"/>
              <a:t>Critical Theory and TL – Allies for the Future</a:t>
            </a:r>
          </a:p>
        </p:txBody>
      </p:sp>
      <p:sp>
        <p:nvSpPr>
          <p:cNvPr id="3" name="Subtitle 2">
            <a:extLst>
              <a:ext uri="{FF2B5EF4-FFF2-40B4-BE49-F238E27FC236}">
                <a16:creationId xmlns:a16="http://schemas.microsoft.com/office/drawing/2014/main" id="{3CEDE9E3-9351-4A5E-9197-2D10E7871692}"/>
              </a:ext>
            </a:extLst>
          </p:cNvPr>
          <p:cNvSpPr>
            <a:spLocks noGrp="1"/>
          </p:cNvSpPr>
          <p:nvPr>
            <p:ph type="subTitle" idx="1"/>
          </p:nvPr>
        </p:nvSpPr>
        <p:spPr>
          <a:xfrm>
            <a:off x="1143000" y="1676399"/>
            <a:ext cx="7772400" cy="4593771"/>
          </a:xfrm>
        </p:spPr>
        <p:txBody>
          <a:bodyPr/>
          <a:lstStyle/>
          <a:p>
            <a:r>
              <a:rPr lang="en-IE" sz="1600" dirty="0"/>
              <a:t>Jürgen Habermas – Mezirow relied on Habermas for </a:t>
            </a:r>
          </a:p>
          <a:p>
            <a:r>
              <a:rPr lang="en-IE" sz="1600" dirty="0"/>
              <a:t>	kinds of learning – instrumental, interpersonal, emancipatory;</a:t>
            </a:r>
          </a:p>
          <a:p>
            <a:r>
              <a:rPr lang="en-IE" sz="1600" dirty="0"/>
              <a:t>	communicative action = the kinds of conversations that are</a:t>
            </a:r>
          </a:p>
          <a:p>
            <a:r>
              <a:rPr lang="en-IE" sz="1600" dirty="0"/>
              <a:t>	emancipatory, democratic, will formation, transformative.</a:t>
            </a:r>
          </a:p>
          <a:p>
            <a:r>
              <a:rPr lang="en-IE" sz="1600" dirty="0"/>
              <a:t>	Unfortunately, for many this is too rational, cognitive…pathology is</a:t>
            </a:r>
          </a:p>
          <a:p>
            <a:r>
              <a:rPr lang="en-IE" sz="1600" dirty="0"/>
              <a:t>	miscommunication</a:t>
            </a:r>
          </a:p>
          <a:p>
            <a:endParaRPr lang="en-IE" sz="1600" dirty="0"/>
          </a:p>
          <a:p>
            <a:r>
              <a:rPr lang="en-IE" sz="1600" dirty="0"/>
              <a:t>Axel Honneth – a recognition turn in critical theory:</a:t>
            </a:r>
          </a:p>
          <a:p>
            <a:r>
              <a:rPr lang="en-IE" sz="1600" dirty="0"/>
              <a:t>	recognition in childhood and family		Bowlby</a:t>
            </a:r>
          </a:p>
          <a:p>
            <a:r>
              <a:rPr lang="en-IE" sz="1600" dirty="0"/>
              <a:t>	in adulthood in society/ state through laws	Laws</a:t>
            </a:r>
          </a:p>
          <a:p>
            <a:r>
              <a:rPr lang="en-IE" sz="1600" dirty="0"/>
              <a:t>	and in the realm of work/community.		Work</a:t>
            </a:r>
          </a:p>
          <a:p>
            <a:r>
              <a:rPr lang="en-IE" sz="1600" dirty="0"/>
              <a:t>	Recognition is very often experienced by returning to learning and</a:t>
            </a:r>
          </a:p>
          <a:p>
            <a:r>
              <a:rPr lang="en-IE" sz="1600" dirty="0"/>
              <a:t>	that experience is both deeply personal and political.</a:t>
            </a:r>
          </a:p>
          <a:p>
            <a:r>
              <a:rPr lang="en-IE" sz="1600" dirty="0"/>
              <a:t>	Social pathology is misrecognition.</a:t>
            </a:r>
          </a:p>
          <a:p>
            <a:endParaRPr lang="en-IE" sz="1600" dirty="0"/>
          </a:p>
          <a:p>
            <a:r>
              <a:rPr lang="en-IE" sz="1600" dirty="0"/>
              <a:t>Oskar Negt (and his film-making friend Alexander Kluge)</a:t>
            </a:r>
          </a:p>
          <a:p>
            <a:r>
              <a:rPr lang="en-IE" sz="1600" dirty="0"/>
              <a:t>	“Experiences of the world unite!”</a:t>
            </a:r>
          </a:p>
        </p:txBody>
      </p:sp>
    </p:spTree>
    <p:extLst>
      <p:ext uri="{BB962C8B-B14F-4D97-AF65-F5344CB8AC3E}">
        <p14:creationId xmlns:p14="http://schemas.microsoft.com/office/powerpoint/2010/main" val="1820165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1AAB8-D580-7004-2201-FF849C69CC74}"/>
              </a:ext>
            </a:extLst>
          </p:cNvPr>
          <p:cNvSpPr>
            <a:spLocks noGrp="1"/>
          </p:cNvSpPr>
          <p:nvPr>
            <p:ph type="ctrTitle"/>
          </p:nvPr>
        </p:nvSpPr>
        <p:spPr>
          <a:xfrm>
            <a:off x="1076325" y="285750"/>
            <a:ext cx="7772400" cy="1143000"/>
          </a:xfrm>
        </p:spPr>
        <p:txBody>
          <a:bodyPr/>
          <a:lstStyle/>
          <a:p>
            <a:r>
              <a:rPr lang="en-IE" sz="1800" dirty="0"/>
              <a:t>Useful concepts from </a:t>
            </a:r>
            <a:r>
              <a:rPr lang="en-IE" sz="1800" dirty="0" err="1"/>
              <a:t>Negt</a:t>
            </a:r>
            <a:r>
              <a:rPr lang="en-IE" sz="1800" dirty="0"/>
              <a:t> &amp; Kluge</a:t>
            </a:r>
          </a:p>
        </p:txBody>
      </p:sp>
      <p:sp>
        <p:nvSpPr>
          <p:cNvPr id="3" name="Subtitle 2">
            <a:extLst>
              <a:ext uri="{FF2B5EF4-FFF2-40B4-BE49-F238E27FC236}">
                <a16:creationId xmlns:a16="http://schemas.microsoft.com/office/drawing/2014/main" id="{3CEDE9E3-9351-4A5E-9197-2D10E7871692}"/>
              </a:ext>
            </a:extLst>
          </p:cNvPr>
          <p:cNvSpPr>
            <a:spLocks noGrp="1"/>
          </p:cNvSpPr>
          <p:nvPr>
            <p:ph type="subTitle" idx="1"/>
          </p:nvPr>
        </p:nvSpPr>
        <p:spPr>
          <a:xfrm>
            <a:off x="1162049" y="2066925"/>
            <a:ext cx="7772399" cy="4095750"/>
          </a:xfrm>
        </p:spPr>
        <p:txBody>
          <a:bodyPr/>
          <a:lstStyle/>
          <a:p>
            <a:r>
              <a:rPr lang="en-IE" sz="1600" dirty="0"/>
              <a:t>Experience as dialectical;</a:t>
            </a:r>
          </a:p>
          <a:p>
            <a:endParaRPr lang="en-IE" sz="1600" dirty="0"/>
          </a:p>
          <a:p>
            <a:r>
              <a:rPr lang="en-IE" sz="1600" dirty="0"/>
              <a:t>Experience of Neoliberal Capitalism;</a:t>
            </a:r>
          </a:p>
          <a:p>
            <a:endParaRPr lang="en-IE" sz="1600" dirty="0"/>
          </a:p>
          <a:p>
            <a:r>
              <a:rPr lang="en-IE" sz="1600" dirty="0"/>
              <a:t>From Reconstructing Experience (Dewey) to Transforming Experience (TL) to Transforming Experience Dialectically (Negt &amp; Kluge);</a:t>
            </a:r>
          </a:p>
          <a:p>
            <a:endParaRPr lang="en-IE" sz="1600" dirty="0"/>
          </a:p>
          <a:p>
            <a:r>
              <a:rPr lang="en-IE" sz="1600" dirty="0"/>
              <a:t>Sociological imagination (Alfred Schutz, C. Wright Mills….Negt &amp; Kluge)</a:t>
            </a:r>
          </a:p>
          <a:p>
            <a:endParaRPr lang="en-IE" sz="1600" dirty="0"/>
          </a:p>
          <a:p>
            <a:r>
              <a:rPr lang="en-IE" sz="1600" dirty="0"/>
              <a:t>History and Obstinacy: Psychological Imagination and Sociological Imagination )</a:t>
            </a:r>
          </a:p>
          <a:p>
            <a:r>
              <a:rPr lang="en-IE" sz="1600" dirty="0"/>
              <a:t>[where and history and society meet the personal in Negt and Kluge]</a:t>
            </a:r>
          </a:p>
          <a:p>
            <a:endParaRPr lang="en-IE" sz="1600" dirty="0"/>
          </a:p>
        </p:txBody>
      </p:sp>
    </p:spTree>
    <p:extLst>
      <p:ext uri="{BB962C8B-B14F-4D97-AF65-F5344CB8AC3E}">
        <p14:creationId xmlns:p14="http://schemas.microsoft.com/office/powerpoint/2010/main" val="1238566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1AAB8-D580-7004-2201-FF849C69CC74}"/>
              </a:ext>
            </a:extLst>
          </p:cNvPr>
          <p:cNvSpPr>
            <a:spLocks noGrp="1"/>
          </p:cNvSpPr>
          <p:nvPr>
            <p:ph type="ctrTitle"/>
          </p:nvPr>
        </p:nvSpPr>
        <p:spPr>
          <a:xfrm>
            <a:off x="1143000" y="228600"/>
            <a:ext cx="7772400" cy="685800"/>
          </a:xfrm>
        </p:spPr>
        <p:txBody>
          <a:bodyPr/>
          <a:lstStyle/>
          <a:p>
            <a:r>
              <a:rPr lang="en-IE" sz="1800" dirty="0"/>
              <a:t>Oskar </a:t>
            </a:r>
            <a:r>
              <a:rPr lang="en-IE" sz="1800" dirty="0" err="1"/>
              <a:t>Negt</a:t>
            </a:r>
            <a:r>
              <a:rPr lang="en-IE" sz="1800" dirty="0"/>
              <a:t> &amp; Alexander Kluge: Concepts for the future</a:t>
            </a:r>
          </a:p>
        </p:txBody>
      </p:sp>
      <p:sp>
        <p:nvSpPr>
          <p:cNvPr id="3" name="Subtitle 2">
            <a:extLst>
              <a:ext uri="{FF2B5EF4-FFF2-40B4-BE49-F238E27FC236}">
                <a16:creationId xmlns:a16="http://schemas.microsoft.com/office/drawing/2014/main" id="{3CEDE9E3-9351-4A5E-9197-2D10E7871692}"/>
              </a:ext>
            </a:extLst>
          </p:cNvPr>
          <p:cNvSpPr>
            <a:spLocks noGrp="1"/>
          </p:cNvSpPr>
          <p:nvPr>
            <p:ph type="subTitle" idx="1"/>
          </p:nvPr>
        </p:nvSpPr>
        <p:spPr>
          <a:xfrm>
            <a:off x="1447800" y="1219200"/>
            <a:ext cx="7086600" cy="4648200"/>
          </a:xfrm>
        </p:spPr>
        <p:txBody>
          <a:bodyPr/>
          <a:lstStyle/>
          <a:p>
            <a:r>
              <a:rPr lang="en-IE" sz="1600" dirty="0"/>
              <a:t>The Age of Experience and why is it so important?</a:t>
            </a:r>
          </a:p>
          <a:p>
            <a:r>
              <a:rPr lang="en-IE" sz="1600" dirty="0"/>
              <a:t>	The public sphere, democracy and critical social change</a:t>
            </a:r>
          </a:p>
          <a:p>
            <a:endParaRPr lang="en-IE" sz="1600" dirty="0"/>
          </a:p>
          <a:p>
            <a:r>
              <a:rPr lang="en-IE" sz="1600" dirty="0"/>
              <a:t>Experience as Dialectical</a:t>
            </a:r>
          </a:p>
          <a:p>
            <a:endParaRPr lang="en-IE" sz="1600" dirty="0"/>
          </a:p>
          <a:p>
            <a:r>
              <a:rPr lang="en-IE" sz="1600" dirty="0"/>
              <a:t>The Sociological Imagination….beyond the dominance of the psychological </a:t>
            </a:r>
          </a:p>
          <a:p>
            <a:r>
              <a:rPr lang="en-IE" sz="1600" dirty="0"/>
              <a:t>	imagination?</a:t>
            </a:r>
          </a:p>
          <a:p>
            <a:r>
              <a:rPr lang="en-IE" sz="1600" dirty="0"/>
              <a:t>	</a:t>
            </a:r>
            <a:r>
              <a:rPr lang="en-IE" sz="1600" dirty="0" err="1"/>
              <a:t>C.Wright</a:t>
            </a:r>
            <a:r>
              <a:rPr lang="en-IE" sz="1600" dirty="0"/>
              <a:t> Mills, Alfred Schutz</a:t>
            </a:r>
          </a:p>
          <a:p>
            <a:r>
              <a:rPr lang="en-IE" sz="1600" dirty="0"/>
              <a:t>	The next big idea </a:t>
            </a:r>
            <a:r>
              <a:rPr lang="en-IE" sz="1600" dirty="0" err="1"/>
              <a:t>Negt</a:t>
            </a:r>
            <a:r>
              <a:rPr lang="en-IE" sz="1600" dirty="0"/>
              <a:t>…..beyond Freire and into European </a:t>
            </a:r>
          </a:p>
          <a:p>
            <a:r>
              <a:rPr lang="en-IE" sz="1600"/>
              <a:t>	Critical </a:t>
            </a:r>
            <a:r>
              <a:rPr lang="en-IE" sz="1600" dirty="0"/>
              <a:t>Theory (again)!</a:t>
            </a:r>
          </a:p>
        </p:txBody>
      </p:sp>
    </p:spTree>
    <p:extLst>
      <p:ext uri="{BB962C8B-B14F-4D97-AF65-F5344CB8AC3E}">
        <p14:creationId xmlns:p14="http://schemas.microsoft.com/office/powerpoint/2010/main" val="1365171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1AAB8-D580-7004-2201-FF849C69CC74}"/>
              </a:ext>
            </a:extLst>
          </p:cNvPr>
          <p:cNvSpPr>
            <a:spLocks noGrp="1"/>
          </p:cNvSpPr>
          <p:nvPr>
            <p:ph type="ctrTitle"/>
          </p:nvPr>
        </p:nvSpPr>
        <p:spPr>
          <a:xfrm>
            <a:off x="1066800" y="419100"/>
            <a:ext cx="7772400" cy="1143000"/>
          </a:xfrm>
        </p:spPr>
        <p:txBody>
          <a:bodyPr/>
          <a:lstStyle/>
          <a:p>
            <a:r>
              <a:rPr lang="en-IE" sz="1800" dirty="0"/>
              <a:t>Modern Times – Charlie Chaplin via Fleming to </a:t>
            </a:r>
            <a:r>
              <a:rPr lang="en-IE" sz="1800" dirty="0" err="1"/>
              <a:t>Negt</a:t>
            </a:r>
            <a:br>
              <a:rPr lang="en-IE" sz="1800"/>
            </a:br>
            <a:endParaRPr lang="en-IE" sz="1800" dirty="0"/>
          </a:p>
        </p:txBody>
      </p:sp>
      <p:sp>
        <p:nvSpPr>
          <p:cNvPr id="3" name="Subtitle 2">
            <a:extLst>
              <a:ext uri="{FF2B5EF4-FFF2-40B4-BE49-F238E27FC236}">
                <a16:creationId xmlns:a16="http://schemas.microsoft.com/office/drawing/2014/main" id="{3CEDE9E3-9351-4A5E-9197-2D10E7871692}"/>
              </a:ext>
            </a:extLst>
          </p:cNvPr>
          <p:cNvSpPr>
            <a:spLocks noGrp="1"/>
          </p:cNvSpPr>
          <p:nvPr>
            <p:ph type="subTitle" idx="1"/>
          </p:nvPr>
        </p:nvSpPr>
        <p:spPr>
          <a:xfrm>
            <a:off x="1133474" y="2181225"/>
            <a:ext cx="7705725" cy="1752600"/>
          </a:xfrm>
        </p:spPr>
        <p:txBody>
          <a:bodyPr/>
          <a:lstStyle/>
          <a:p>
            <a:endParaRPr lang="en-IE" sz="1600" dirty="0">
              <a:hlinkClick r:id="rId3"/>
            </a:endParaRPr>
          </a:p>
          <a:p>
            <a:r>
              <a:rPr lang="en-IE" sz="1600" dirty="0">
                <a:hlinkClick r:id="rId3"/>
              </a:rPr>
              <a:t>https://www.bing.com/videos/riverview/relatedvideo?q=charlie+chaplin+modern+times+factory+scene&amp;mid=BD1B6CE674D4FEF7DC0ABD1B6CE674D4FEF7DC0A&amp;FORM=VIRE</a:t>
            </a:r>
          </a:p>
          <a:p>
            <a:endParaRPr lang="en-IE" sz="1600" dirty="0">
              <a:hlinkClick r:id="rId3"/>
            </a:endParaRPr>
          </a:p>
          <a:p>
            <a:endParaRPr lang="en-IE" sz="1600" dirty="0">
              <a:hlinkClick r:id="rId3"/>
            </a:endParaRPr>
          </a:p>
          <a:p>
            <a:endParaRPr lang="en-IE" sz="1600" dirty="0"/>
          </a:p>
        </p:txBody>
      </p:sp>
    </p:spTree>
    <p:extLst>
      <p:ext uri="{BB962C8B-B14F-4D97-AF65-F5344CB8AC3E}">
        <p14:creationId xmlns:p14="http://schemas.microsoft.com/office/powerpoint/2010/main" val="1186591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1AAB8-D580-7004-2201-FF849C69CC74}"/>
              </a:ext>
            </a:extLst>
          </p:cNvPr>
          <p:cNvSpPr>
            <a:spLocks noGrp="1"/>
          </p:cNvSpPr>
          <p:nvPr>
            <p:ph type="ctrTitle"/>
          </p:nvPr>
        </p:nvSpPr>
        <p:spPr/>
        <p:txBody>
          <a:bodyPr/>
          <a:lstStyle/>
          <a:p>
            <a:endParaRPr lang="en-IE" sz="1800" dirty="0"/>
          </a:p>
        </p:txBody>
      </p:sp>
      <p:sp>
        <p:nvSpPr>
          <p:cNvPr id="3" name="Subtitle 2">
            <a:extLst>
              <a:ext uri="{FF2B5EF4-FFF2-40B4-BE49-F238E27FC236}">
                <a16:creationId xmlns:a16="http://schemas.microsoft.com/office/drawing/2014/main" id="{3CEDE9E3-9351-4A5E-9197-2D10E7871692}"/>
              </a:ext>
            </a:extLst>
          </p:cNvPr>
          <p:cNvSpPr>
            <a:spLocks noGrp="1"/>
          </p:cNvSpPr>
          <p:nvPr>
            <p:ph type="subTitle" idx="1"/>
          </p:nvPr>
        </p:nvSpPr>
        <p:spPr/>
        <p:txBody>
          <a:bodyPr/>
          <a:lstStyle/>
          <a:p>
            <a:endParaRPr lang="en-IE" sz="1600" dirty="0"/>
          </a:p>
        </p:txBody>
      </p:sp>
      <p:pic>
        <p:nvPicPr>
          <p:cNvPr id="5" name="Picture 4">
            <a:extLst>
              <a:ext uri="{FF2B5EF4-FFF2-40B4-BE49-F238E27FC236}">
                <a16:creationId xmlns:a16="http://schemas.microsoft.com/office/drawing/2014/main" id="{B044585B-1F9F-BB0F-DACE-AE2F5C04D0B2}"/>
              </a:ext>
            </a:extLst>
          </p:cNvPr>
          <p:cNvPicPr>
            <a:picLocks noChangeAspect="1"/>
          </p:cNvPicPr>
          <p:nvPr/>
        </p:nvPicPr>
        <p:blipFill>
          <a:blip r:embed="rId3"/>
          <a:stretch>
            <a:fillRect/>
          </a:stretch>
        </p:blipFill>
        <p:spPr>
          <a:xfrm>
            <a:off x="1143000" y="107156"/>
            <a:ext cx="7886700" cy="4086225"/>
          </a:xfrm>
          <a:prstGeom prst="rect">
            <a:avLst/>
          </a:prstGeom>
        </p:spPr>
      </p:pic>
      <p:pic>
        <p:nvPicPr>
          <p:cNvPr id="7" name="Picture 6">
            <a:extLst>
              <a:ext uri="{FF2B5EF4-FFF2-40B4-BE49-F238E27FC236}">
                <a16:creationId xmlns:a16="http://schemas.microsoft.com/office/drawing/2014/main" id="{F6CF3C70-08B5-F0C9-939B-46465F6936CE}"/>
              </a:ext>
            </a:extLst>
          </p:cNvPr>
          <p:cNvPicPr>
            <a:picLocks noChangeAspect="1"/>
          </p:cNvPicPr>
          <p:nvPr/>
        </p:nvPicPr>
        <p:blipFill>
          <a:blip r:embed="rId4"/>
          <a:stretch>
            <a:fillRect/>
          </a:stretch>
        </p:blipFill>
        <p:spPr>
          <a:xfrm flipV="1">
            <a:off x="4743450" y="4764881"/>
            <a:ext cx="4286250" cy="1607344"/>
          </a:xfrm>
          <a:prstGeom prst="rect">
            <a:avLst/>
          </a:prstGeom>
        </p:spPr>
      </p:pic>
    </p:spTree>
    <p:extLst>
      <p:ext uri="{BB962C8B-B14F-4D97-AF65-F5344CB8AC3E}">
        <p14:creationId xmlns:p14="http://schemas.microsoft.com/office/powerpoint/2010/main" val="3712952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FC850-D448-7D42-EDFF-5998F209D36C}"/>
              </a:ext>
            </a:extLst>
          </p:cNvPr>
          <p:cNvSpPr>
            <a:spLocks noGrp="1"/>
          </p:cNvSpPr>
          <p:nvPr>
            <p:ph type="ctrTitle"/>
          </p:nvPr>
        </p:nvSpPr>
        <p:spPr>
          <a:xfrm>
            <a:off x="1143000" y="419100"/>
            <a:ext cx="7772400" cy="885825"/>
          </a:xfrm>
        </p:spPr>
        <p:txBody>
          <a:bodyPr/>
          <a:lstStyle/>
          <a:p>
            <a:endParaRPr lang="en-IE" sz="1800" dirty="0"/>
          </a:p>
        </p:txBody>
      </p:sp>
      <p:sp>
        <p:nvSpPr>
          <p:cNvPr id="3" name="Subtitle 2">
            <a:extLst>
              <a:ext uri="{FF2B5EF4-FFF2-40B4-BE49-F238E27FC236}">
                <a16:creationId xmlns:a16="http://schemas.microsoft.com/office/drawing/2014/main" id="{3DB47EC4-B9CE-0AF3-A8B7-91B3EF02B73F}"/>
              </a:ext>
            </a:extLst>
          </p:cNvPr>
          <p:cNvSpPr>
            <a:spLocks noGrp="1"/>
          </p:cNvSpPr>
          <p:nvPr>
            <p:ph type="subTitle" idx="1"/>
          </p:nvPr>
        </p:nvSpPr>
        <p:spPr>
          <a:xfrm>
            <a:off x="1142999" y="1800225"/>
            <a:ext cx="7772399" cy="4067175"/>
          </a:xfrm>
        </p:spPr>
        <p:txBody>
          <a:bodyPr/>
          <a:lstStyle/>
          <a:p>
            <a:pPr>
              <a:lnSpc>
                <a:spcPct val="107000"/>
              </a:lnSpc>
              <a:spcAft>
                <a:spcPts val="800"/>
              </a:spcAft>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The strengths and weakness of transformative learning following 45 years of research and scholarship.</a:t>
            </a:r>
          </a:p>
          <a:p>
            <a:pPr>
              <a:lnSpc>
                <a:spcPct val="107000"/>
              </a:lnSpc>
              <a:spcAft>
                <a:spcPts val="800"/>
              </a:spcAft>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The opportunities for future progress through research, teaching and scholarship.</a:t>
            </a:r>
          </a:p>
          <a:p>
            <a:pPr>
              <a:lnSpc>
                <a:spcPct val="107000"/>
              </a:lnSpc>
              <a:spcAft>
                <a:spcPts val="800"/>
              </a:spcAft>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The challenges from powerful social, institutional and policy imperatives that prioritize instrumental and functional thinking.</a:t>
            </a:r>
          </a:p>
          <a:p>
            <a:pPr>
              <a:lnSpc>
                <a:spcPct val="107000"/>
              </a:lnSpc>
              <a:spcAft>
                <a:spcPts val="800"/>
              </a:spcAft>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The emerging threats from global rise of far-right movements and other forms of uncritical thinking.</a:t>
            </a:r>
          </a:p>
          <a:p>
            <a:pPr>
              <a:lnSpc>
                <a:spcPct val="107000"/>
              </a:lnSpc>
              <a:spcAft>
                <a:spcPts val="800"/>
              </a:spcAft>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Can transformative learning help address various crises that face the world, especially climate change?</a:t>
            </a:r>
          </a:p>
          <a:p>
            <a:endParaRPr lang="en-IE" sz="1600" dirty="0"/>
          </a:p>
        </p:txBody>
      </p:sp>
    </p:spTree>
    <p:extLst>
      <p:ext uri="{BB962C8B-B14F-4D97-AF65-F5344CB8AC3E}">
        <p14:creationId xmlns:p14="http://schemas.microsoft.com/office/powerpoint/2010/main" val="2087943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1AAB8-D580-7004-2201-FF849C69CC74}"/>
              </a:ext>
            </a:extLst>
          </p:cNvPr>
          <p:cNvSpPr>
            <a:spLocks noGrp="1"/>
          </p:cNvSpPr>
          <p:nvPr>
            <p:ph type="ctrTitle"/>
          </p:nvPr>
        </p:nvSpPr>
        <p:spPr>
          <a:xfrm>
            <a:off x="1057275" y="419100"/>
            <a:ext cx="7772400" cy="1143000"/>
          </a:xfrm>
        </p:spPr>
        <p:txBody>
          <a:bodyPr/>
          <a:lstStyle/>
          <a:p>
            <a:endParaRPr lang="en-IE" sz="1800" dirty="0"/>
          </a:p>
        </p:txBody>
      </p:sp>
      <p:sp>
        <p:nvSpPr>
          <p:cNvPr id="3" name="Subtitle 2">
            <a:extLst>
              <a:ext uri="{FF2B5EF4-FFF2-40B4-BE49-F238E27FC236}">
                <a16:creationId xmlns:a16="http://schemas.microsoft.com/office/drawing/2014/main" id="{3CEDE9E3-9351-4A5E-9197-2D10E7871692}"/>
              </a:ext>
            </a:extLst>
          </p:cNvPr>
          <p:cNvSpPr>
            <a:spLocks noGrp="1"/>
          </p:cNvSpPr>
          <p:nvPr>
            <p:ph type="subTitle" idx="1"/>
          </p:nvPr>
        </p:nvSpPr>
        <p:spPr>
          <a:xfrm>
            <a:off x="1057276" y="2114550"/>
            <a:ext cx="7867650" cy="1752600"/>
          </a:xfrm>
        </p:spPr>
        <p:txBody>
          <a:bodyPr/>
          <a:lstStyle/>
          <a:p>
            <a:r>
              <a:rPr lang="en-US" sz="1600" dirty="0"/>
              <a:t>Alfred Schutz (1967):</a:t>
            </a:r>
          </a:p>
          <a:p>
            <a:r>
              <a:rPr lang="en-US" sz="1600" dirty="0"/>
              <a:t>“By the term ‘wide-</a:t>
            </a:r>
            <a:r>
              <a:rPr lang="en-US" sz="1600" dirty="0" err="1"/>
              <a:t>awakeness</a:t>
            </a:r>
            <a:r>
              <a:rPr lang="en-US" sz="1600" dirty="0"/>
              <a:t>’ we want to denote a plane of consciousness of highest tension originating in an attitude of full attention to life and its requirements. Only the  performing and especially the working self is fully interested in life and, hence, wide-awake…. This attention is an active, not a passive one. Passive attention is the opposite to full awareness.” (p. 213)</a:t>
            </a:r>
          </a:p>
          <a:p>
            <a:endParaRPr lang="en-US" sz="1600" dirty="0"/>
          </a:p>
          <a:p>
            <a:r>
              <a:rPr lang="en-US" sz="1600" dirty="0"/>
              <a:t>Picasso (in Malraux, 1974)</a:t>
            </a:r>
          </a:p>
          <a:p>
            <a:r>
              <a:rPr lang="en-US" sz="1600" dirty="0"/>
              <a:t>“You have to wake people up. To </a:t>
            </a:r>
            <a:r>
              <a:rPr lang="en-US" sz="1600" dirty="0" err="1"/>
              <a:t>revolutionise</a:t>
            </a:r>
            <a:r>
              <a:rPr lang="en-US" sz="1600" dirty="0"/>
              <a:t> their way of identifying things. You’ve </a:t>
            </a:r>
          </a:p>
          <a:p>
            <a:r>
              <a:rPr lang="en-US" sz="1600" dirty="0"/>
              <a:t>got to create images they won’t accept…Force them to understand that they’re living </a:t>
            </a:r>
          </a:p>
          <a:p>
            <a:r>
              <a:rPr lang="en-US" sz="1600" dirty="0"/>
              <a:t>in a pretty queer world. A world that is not reassuring. A world that’s not what they think it is.”</a:t>
            </a:r>
            <a:endParaRPr lang="en-IE" sz="1600" dirty="0"/>
          </a:p>
        </p:txBody>
      </p:sp>
    </p:spTree>
    <p:extLst>
      <p:ext uri="{BB962C8B-B14F-4D97-AF65-F5344CB8AC3E}">
        <p14:creationId xmlns:p14="http://schemas.microsoft.com/office/powerpoint/2010/main" val="4013591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1AAB8-D580-7004-2201-FF849C69CC74}"/>
              </a:ext>
            </a:extLst>
          </p:cNvPr>
          <p:cNvSpPr>
            <a:spLocks noGrp="1"/>
          </p:cNvSpPr>
          <p:nvPr>
            <p:ph type="ctrTitle"/>
          </p:nvPr>
        </p:nvSpPr>
        <p:spPr>
          <a:xfrm>
            <a:off x="1095375" y="200025"/>
            <a:ext cx="7772400" cy="1143000"/>
          </a:xfrm>
        </p:spPr>
        <p:txBody>
          <a:bodyPr/>
          <a:lstStyle/>
          <a:p>
            <a:r>
              <a:rPr lang="en-IE" sz="1800" dirty="0"/>
              <a:t>Conclusion</a:t>
            </a:r>
          </a:p>
        </p:txBody>
      </p:sp>
      <p:sp>
        <p:nvSpPr>
          <p:cNvPr id="3" name="Subtitle 2">
            <a:extLst>
              <a:ext uri="{FF2B5EF4-FFF2-40B4-BE49-F238E27FC236}">
                <a16:creationId xmlns:a16="http://schemas.microsoft.com/office/drawing/2014/main" id="{3CEDE9E3-9351-4A5E-9197-2D10E7871692}"/>
              </a:ext>
            </a:extLst>
          </p:cNvPr>
          <p:cNvSpPr>
            <a:spLocks noGrp="1"/>
          </p:cNvSpPr>
          <p:nvPr>
            <p:ph type="subTitle" idx="1"/>
          </p:nvPr>
        </p:nvSpPr>
        <p:spPr>
          <a:xfrm>
            <a:off x="1095375" y="1762125"/>
            <a:ext cx="7439025" cy="4105275"/>
          </a:xfrm>
        </p:spPr>
        <p:txBody>
          <a:bodyPr/>
          <a:lstStyle/>
          <a:p>
            <a:r>
              <a:rPr lang="en-US" sz="2000" dirty="0"/>
              <a:t>This requires, I think, an integrated theory of critical reflection on experience, and a democracy that seeks to tackle inequality, exclusions, and misrecognition, being mindful of the dynamics of capitalism and alert to the extraordinary nature of human capacities. </a:t>
            </a:r>
          </a:p>
          <a:p>
            <a:endParaRPr lang="en-US" sz="2000" dirty="0"/>
          </a:p>
          <a:p>
            <a:r>
              <a:rPr lang="en-US" sz="2000" dirty="0"/>
              <a:t>I suggest that Dewey (1937), Freire, Mezirow, </a:t>
            </a:r>
            <a:r>
              <a:rPr lang="en-US" sz="2000" dirty="0" err="1"/>
              <a:t>Negt</a:t>
            </a:r>
            <a:r>
              <a:rPr lang="en-US" sz="2000" dirty="0"/>
              <a:t>, and Kluge offer useful way points for such a theory – a theory that will introduce and induce perplexity, curiosity, thinking, critical reflection and lead students to wide-</a:t>
            </a:r>
            <a:r>
              <a:rPr lang="en-US" sz="2000" dirty="0" err="1"/>
              <a:t>awakeness</a:t>
            </a:r>
            <a:r>
              <a:rPr lang="en-US" sz="2000" dirty="0"/>
              <a:t>, to imagine and become active agents of personal and social transformation….</a:t>
            </a:r>
            <a:endParaRPr lang="en-IE" sz="2000" dirty="0"/>
          </a:p>
        </p:txBody>
      </p:sp>
    </p:spTree>
    <p:extLst>
      <p:ext uri="{BB962C8B-B14F-4D97-AF65-F5344CB8AC3E}">
        <p14:creationId xmlns:p14="http://schemas.microsoft.com/office/powerpoint/2010/main" val="3425177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1AAB8-D580-7004-2201-FF849C69CC74}"/>
              </a:ext>
            </a:extLst>
          </p:cNvPr>
          <p:cNvSpPr>
            <a:spLocks noGrp="1"/>
          </p:cNvSpPr>
          <p:nvPr>
            <p:ph type="ctrTitle"/>
          </p:nvPr>
        </p:nvSpPr>
        <p:spPr>
          <a:xfrm>
            <a:off x="1087016" y="195943"/>
            <a:ext cx="7772400" cy="681135"/>
          </a:xfrm>
        </p:spPr>
        <p:txBody>
          <a:bodyPr/>
          <a:lstStyle/>
          <a:p>
            <a:r>
              <a:rPr lang="en-US" sz="1800" dirty="0"/>
              <a:t>Publications in 2023</a:t>
            </a:r>
            <a:endParaRPr lang="en-IE" sz="1800" dirty="0"/>
          </a:p>
        </p:txBody>
      </p:sp>
      <p:sp>
        <p:nvSpPr>
          <p:cNvPr id="3" name="Subtitle 2">
            <a:extLst>
              <a:ext uri="{FF2B5EF4-FFF2-40B4-BE49-F238E27FC236}">
                <a16:creationId xmlns:a16="http://schemas.microsoft.com/office/drawing/2014/main" id="{3CEDE9E3-9351-4A5E-9197-2D10E7871692}"/>
              </a:ext>
            </a:extLst>
          </p:cNvPr>
          <p:cNvSpPr>
            <a:spLocks noGrp="1"/>
          </p:cNvSpPr>
          <p:nvPr>
            <p:ph type="subTitle" idx="1"/>
          </p:nvPr>
        </p:nvSpPr>
        <p:spPr>
          <a:xfrm>
            <a:off x="1200538" y="1250302"/>
            <a:ext cx="7542245" cy="4514461"/>
          </a:xfrm>
        </p:spPr>
        <p:txBody>
          <a:bodyPr/>
          <a:lstStyle/>
          <a:p>
            <a:r>
              <a:rPr lang="en-US" sz="1200" dirty="0">
                <a:latin typeface="Calibri" panose="020F0502020204030204" pitchFamily="34" charset="0"/>
                <a:ea typeface="Calibri" panose="020F0502020204030204" pitchFamily="34" charset="0"/>
                <a:cs typeface="Calibri" panose="020F0502020204030204" pitchFamily="34" charset="0"/>
              </a:rPr>
              <a:t>Fleming, T. (in press, 2023). Experience and sociological imagination: Transforming the researcher’s learner identity. </a:t>
            </a:r>
            <a:r>
              <a:rPr lang="en-US" sz="1200" i="1" dirty="0">
                <a:latin typeface="Calibri" panose="020F0502020204030204" pitchFamily="34" charset="0"/>
                <a:ea typeface="Calibri" panose="020F0502020204030204" pitchFamily="34" charset="0"/>
                <a:cs typeface="Calibri" panose="020F0502020204030204" pitchFamily="34" charset="0"/>
              </a:rPr>
              <a:t>European Journal for Research on the Education and Learning of Adults</a:t>
            </a:r>
            <a:r>
              <a:rPr lang="en-US" sz="1200" dirty="0">
                <a:latin typeface="Calibri" panose="020F0502020204030204" pitchFamily="34" charset="0"/>
                <a:ea typeface="Calibri" panose="020F0502020204030204" pitchFamily="34" charset="0"/>
                <a:cs typeface="Calibri" panose="020F0502020204030204" pitchFamily="34" charset="0"/>
              </a:rPr>
              <a:t> (RELA), </a:t>
            </a:r>
          </a:p>
          <a:p>
            <a:r>
              <a:rPr lang="en-IE" sz="1200" dirty="0">
                <a:latin typeface="Calibri" panose="020F0502020204030204" pitchFamily="34" charset="0"/>
                <a:ea typeface="Calibri" panose="020F0502020204030204" pitchFamily="34" charset="0"/>
                <a:cs typeface="Calibri" panose="020F0502020204030204" pitchFamily="34" charset="0"/>
                <a:hlinkClick r:id="rId3"/>
              </a:rPr>
              <a:t>http://www.tedfleming.net/doc/Transforming_Researcher_incl_author_name.pdf</a:t>
            </a:r>
            <a:endParaRPr lang="en-IE" sz="1200" dirty="0">
              <a:latin typeface="Calibri" panose="020F0502020204030204" pitchFamily="34" charset="0"/>
              <a:ea typeface="Calibri" panose="020F0502020204030204" pitchFamily="34" charset="0"/>
              <a:cs typeface="Calibri" panose="020F0502020204030204" pitchFamily="34" charset="0"/>
            </a:endParaRPr>
          </a:p>
          <a:p>
            <a:endParaRPr lang="en-IE" sz="1200" dirty="0">
              <a:latin typeface="Calibri" panose="020F0502020204030204" pitchFamily="34" charset="0"/>
              <a:ea typeface="Calibri" panose="020F0502020204030204" pitchFamily="34" charset="0"/>
              <a:cs typeface="Calibri" panose="020F0502020204030204" pitchFamily="34" charset="0"/>
            </a:endParaRPr>
          </a:p>
          <a:p>
            <a:r>
              <a:rPr lang="en-US" sz="1200" dirty="0">
                <a:latin typeface="Calibri" panose="020F0502020204030204" pitchFamily="34" charset="0"/>
                <a:ea typeface="Calibri" panose="020F0502020204030204" pitchFamily="34" charset="0"/>
                <a:cs typeface="Calibri" panose="020F0502020204030204" pitchFamily="34" charset="0"/>
              </a:rPr>
              <a:t>Fleming, T. (2023). Transformative learning and experience: Fostering new learning links between the personal and political. </a:t>
            </a:r>
            <a:r>
              <a:rPr lang="en-US" sz="1200" i="1" dirty="0">
                <a:latin typeface="Calibri" panose="020F0502020204030204" pitchFamily="34" charset="0"/>
                <a:ea typeface="Calibri" panose="020F0502020204030204" pitchFamily="34" charset="0"/>
                <a:cs typeface="Calibri" panose="020F0502020204030204" pitchFamily="34" charset="0"/>
              </a:rPr>
              <a:t>International Journal of Adult Education and Technology, 14</a:t>
            </a:r>
            <a:r>
              <a:rPr lang="en-US" sz="1200" dirty="0">
                <a:latin typeface="Calibri" panose="020F0502020204030204" pitchFamily="34" charset="0"/>
                <a:ea typeface="Calibri" panose="020F0502020204030204" pitchFamily="34" charset="0"/>
                <a:cs typeface="Calibri" panose="020F0502020204030204" pitchFamily="34" charset="0"/>
              </a:rPr>
              <a:t>(1), 1-13. </a:t>
            </a:r>
          </a:p>
          <a:p>
            <a:r>
              <a:rPr lang="en-US" sz="1200" dirty="0">
                <a:latin typeface="Calibri" panose="020F0502020204030204" pitchFamily="34" charset="0"/>
                <a:ea typeface="Calibri" panose="020F0502020204030204" pitchFamily="34" charset="0"/>
                <a:cs typeface="Calibri" panose="020F0502020204030204" pitchFamily="34" charset="0"/>
                <a:hlinkClick r:id="rId4"/>
              </a:rPr>
              <a:t>http://www.tedfleming.net/doc/Transformative-Learning-and-Experience_-Forging-New-Learning-Links-Between-the-Personal-and-Political.pdf</a:t>
            </a:r>
            <a:endParaRPr lang="en-US" sz="1200" dirty="0">
              <a:latin typeface="Calibri" panose="020F0502020204030204" pitchFamily="34" charset="0"/>
              <a:ea typeface="Calibri" panose="020F0502020204030204" pitchFamily="34" charset="0"/>
              <a:cs typeface="Calibri" panose="020F0502020204030204" pitchFamily="34" charset="0"/>
            </a:endParaRPr>
          </a:p>
          <a:p>
            <a:endParaRPr lang="en-US" sz="1200" dirty="0">
              <a:latin typeface="Calibri" panose="020F0502020204030204" pitchFamily="34" charset="0"/>
              <a:ea typeface="Calibri" panose="020F0502020204030204" pitchFamily="34" charset="0"/>
              <a:cs typeface="Calibri" panose="020F0502020204030204" pitchFamily="34" charset="0"/>
            </a:endParaRPr>
          </a:p>
          <a:p>
            <a:r>
              <a:rPr lang="en-GB" sz="1200" dirty="0">
                <a:effectLst/>
                <a:latin typeface="Calibri" panose="020F0502020204030204" pitchFamily="34" charset="0"/>
                <a:ea typeface="Calibri" panose="020F0502020204030204" pitchFamily="34" charset="0"/>
                <a:cs typeface="Calibri" panose="020F0502020204030204" pitchFamily="34" charset="0"/>
              </a:rPr>
              <a:t>Finnegan, F. (2023). A many-splendored thing? Transformative learning for social justice. </a:t>
            </a:r>
            <a:r>
              <a:rPr lang="en-GB" sz="1200" i="1" dirty="0">
                <a:effectLst/>
                <a:latin typeface="Calibri" panose="020F0502020204030204" pitchFamily="34" charset="0"/>
                <a:ea typeface="Calibri" panose="020F0502020204030204" pitchFamily="34" charset="0"/>
                <a:cs typeface="Calibri" panose="020F0502020204030204" pitchFamily="34" charset="0"/>
              </a:rPr>
              <a:t>New Directions for Adult and Continuing Education</a:t>
            </a:r>
            <a:r>
              <a:rPr lang="en-GB" sz="1200" dirty="0">
                <a:effectLst/>
                <a:latin typeface="Calibri" panose="020F0502020204030204" pitchFamily="34" charset="0"/>
                <a:ea typeface="Calibri" panose="020F0502020204030204" pitchFamily="34" charset="0"/>
                <a:cs typeface="Calibri" panose="020F0502020204030204" pitchFamily="34" charset="0"/>
              </a:rPr>
              <a:t>, </a:t>
            </a:r>
            <a:r>
              <a:rPr lang="en-IE" sz="1200" i="1" dirty="0">
                <a:latin typeface="Calibri" panose="020F0502020204030204" pitchFamily="34" charset="0"/>
                <a:ea typeface="Calibri" panose="020F0502020204030204" pitchFamily="34" charset="0"/>
                <a:cs typeface="Calibri" panose="020F0502020204030204" pitchFamily="34" charset="0"/>
              </a:rPr>
              <a:t>2023</a:t>
            </a:r>
            <a:r>
              <a:rPr lang="en-IE" sz="1200" dirty="0">
                <a:latin typeface="Calibri" panose="020F0502020204030204" pitchFamily="34" charset="0"/>
                <a:ea typeface="Calibri" panose="020F0502020204030204" pitchFamily="34" charset="0"/>
                <a:cs typeface="Calibri" panose="020F0502020204030204" pitchFamily="34" charset="0"/>
              </a:rPr>
              <a:t> (177). </a:t>
            </a:r>
            <a:r>
              <a:rPr lang="en-GB" sz="1200" dirty="0">
                <a:effectLst/>
                <a:latin typeface="Calibri" panose="020F0502020204030204" pitchFamily="34" charset="0"/>
                <a:ea typeface="Calibri" panose="020F0502020204030204" pitchFamily="34" charset="0"/>
                <a:cs typeface="Calibri" panose="020F0502020204030204" pitchFamily="34" charset="0"/>
              </a:rPr>
              <a:t>119–133. </a:t>
            </a:r>
            <a:r>
              <a:rPr lang="en-GB"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https://doi.org/10.1002/ace.20483</a:t>
            </a:r>
            <a:endParaRPr lang="en-GB"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endParaRPr lang="en-US"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r>
              <a:rPr lang="en-GB" sz="1200" dirty="0">
                <a:effectLst/>
                <a:latin typeface="Calibri" panose="020F0502020204030204" pitchFamily="34" charset="0"/>
                <a:ea typeface="Calibri" panose="020F0502020204030204" pitchFamily="34" charset="0"/>
                <a:cs typeface="Calibri" panose="020F0502020204030204" pitchFamily="34" charset="0"/>
              </a:rPr>
              <a:t>Hoggan, C., &amp; Finnegan, F. (2023). Transformative learning theory: Where we are after 45 years. </a:t>
            </a:r>
            <a:r>
              <a:rPr lang="en-GB" sz="1200" i="1" dirty="0">
                <a:effectLst/>
                <a:latin typeface="Calibri" panose="020F0502020204030204" pitchFamily="34" charset="0"/>
                <a:ea typeface="Calibri" panose="020F0502020204030204" pitchFamily="34" charset="0"/>
                <a:cs typeface="Calibri" panose="020F0502020204030204" pitchFamily="34" charset="0"/>
              </a:rPr>
              <a:t>New Directions for Adult and Continuing Education</a:t>
            </a:r>
            <a:r>
              <a:rPr lang="en-GB" sz="1200" dirty="0">
                <a:effectLst/>
                <a:latin typeface="Calibri" panose="020F0502020204030204" pitchFamily="34" charset="0"/>
                <a:ea typeface="Calibri" panose="020F0502020204030204" pitchFamily="34" charset="0"/>
                <a:cs typeface="Calibri" panose="020F0502020204030204" pitchFamily="34" charset="0"/>
              </a:rPr>
              <a:t>, </a:t>
            </a:r>
            <a:r>
              <a:rPr lang="en-GB" sz="1200" i="1" dirty="0">
                <a:effectLst/>
                <a:latin typeface="Calibri" panose="020F0502020204030204" pitchFamily="34" charset="0"/>
                <a:ea typeface="Calibri" panose="020F0502020204030204" pitchFamily="34" charset="0"/>
                <a:cs typeface="Calibri" panose="020F0502020204030204" pitchFamily="34" charset="0"/>
              </a:rPr>
              <a:t>2023</a:t>
            </a:r>
            <a:r>
              <a:rPr lang="en-GB" sz="1200" dirty="0">
                <a:effectLst/>
                <a:latin typeface="Calibri" panose="020F0502020204030204" pitchFamily="34" charset="0"/>
                <a:ea typeface="Calibri" panose="020F0502020204030204" pitchFamily="34" charset="0"/>
                <a:cs typeface="Calibri" panose="020F0502020204030204" pitchFamily="34" charset="0"/>
              </a:rPr>
              <a:t> (177), 5–11. </a:t>
            </a:r>
            <a:r>
              <a:rPr lang="en-GB" sz="1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https://doi.org/10.1002/ace.20474</a:t>
            </a:r>
            <a:endParaRPr lang="en-US" sz="1200" dirty="0">
              <a:latin typeface="Calibri" panose="020F0502020204030204" pitchFamily="34" charset="0"/>
              <a:ea typeface="Calibri" panose="020F0502020204030204" pitchFamily="34" charset="0"/>
              <a:cs typeface="Calibri" panose="020F0502020204030204" pitchFamily="34" charset="0"/>
            </a:endParaRPr>
          </a:p>
          <a:p>
            <a:endParaRPr lang="en-US" sz="1600" dirty="0"/>
          </a:p>
        </p:txBody>
      </p:sp>
    </p:spTree>
    <p:extLst>
      <p:ext uri="{BB962C8B-B14F-4D97-AF65-F5344CB8AC3E}">
        <p14:creationId xmlns:p14="http://schemas.microsoft.com/office/powerpoint/2010/main" val="3828493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FC850-D448-7D42-EDFF-5998F209D36C}"/>
              </a:ext>
            </a:extLst>
          </p:cNvPr>
          <p:cNvSpPr>
            <a:spLocks noGrp="1"/>
          </p:cNvSpPr>
          <p:nvPr>
            <p:ph type="ctrTitle"/>
          </p:nvPr>
        </p:nvSpPr>
        <p:spPr>
          <a:xfrm>
            <a:off x="1143000" y="419100"/>
            <a:ext cx="7772400" cy="885825"/>
          </a:xfrm>
        </p:spPr>
        <p:txBody>
          <a:bodyPr/>
          <a:lstStyle/>
          <a:p>
            <a:endParaRPr lang="en-IE" sz="1800" dirty="0"/>
          </a:p>
        </p:txBody>
      </p:sp>
      <p:sp>
        <p:nvSpPr>
          <p:cNvPr id="3" name="Subtitle 2">
            <a:extLst>
              <a:ext uri="{FF2B5EF4-FFF2-40B4-BE49-F238E27FC236}">
                <a16:creationId xmlns:a16="http://schemas.microsoft.com/office/drawing/2014/main" id="{3DB47EC4-B9CE-0AF3-A8B7-91B3EF02B73F}"/>
              </a:ext>
            </a:extLst>
          </p:cNvPr>
          <p:cNvSpPr>
            <a:spLocks noGrp="1"/>
          </p:cNvSpPr>
          <p:nvPr>
            <p:ph type="subTitle" idx="1"/>
          </p:nvPr>
        </p:nvSpPr>
        <p:spPr>
          <a:xfrm>
            <a:off x="1142999" y="1800225"/>
            <a:ext cx="7772399" cy="4067175"/>
          </a:xfrm>
        </p:spPr>
        <p:txBody>
          <a:bodyPr/>
          <a:lstStyle/>
          <a:p>
            <a:endParaRPr lang="en-IE" sz="1600" dirty="0"/>
          </a:p>
        </p:txBody>
      </p:sp>
      <p:pic>
        <p:nvPicPr>
          <p:cNvPr id="5" name="Picture 4">
            <a:extLst>
              <a:ext uri="{FF2B5EF4-FFF2-40B4-BE49-F238E27FC236}">
                <a16:creationId xmlns:a16="http://schemas.microsoft.com/office/drawing/2014/main" id="{B6DD495A-DD07-DCEF-7D23-96C406F6AF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999" y="1800225"/>
            <a:ext cx="1166470" cy="1638300"/>
          </a:xfrm>
          <a:prstGeom prst="rect">
            <a:avLst/>
          </a:prstGeom>
        </p:spPr>
      </p:pic>
      <p:pic>
        <p:nvPicPr>
          <p:cNvPr id="7" name="Picture 6">
            <a:extLst>
              <a:ext uri="{FF2B5EF4-FFF2-40B4-BE49-F238E27FC236}">
                <a16:creationId xmlns:a16="http://schemas.microsoft.com/office/drawing/2014/main" id="{E6FE633D-E890-B2B0-16BD-B68818E6FD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8974" y="1787626"/>
            <a:ext cx="1166470" cy="1641374"/>
          </a:xfrm>
          <a:prstGeom prst="rect">
            <a:avLst/>
          </a:prstGeom>
        </p:spPr>
      </p:pic>
      <p:pic>
        <p:nvPicPr>
          <p:cNvPr id="9" name="Picture 8">
            <a:extLst>
              <a:ext uri="{FF2B5EF4-FFF2-40B4-BE49-F238E27FC236}">
                <a16:creationId xmlns:a16="http://schemas.microsoft.com/office/drawing/2014/main" id="{74B570F6-A9DB-5F33-7AC6-1AB1C5220A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4949" y="1787626"/>
            <a:ext cx="1066800" cy="1600200"/>
          </a:xfrm>
          <a:prstGeom prst="rect">
            <a:avLst/>
          </a:prstGeom>
        </p:spPr>
      </p:pic>
      <p:pic>
        <p:nvPicPr>
          <p:cNvPr id="11" name="Picture 10">
            <a:extLst>
              <a:ext uri="{FF2B5EF4-FFF2-40B4-BE49-F238E27FC236}">
                <a16:creationId xmlns:a16="http://schemas.microsoft.com/office/drawing/2014/main" id="{1A5A45C7-39D7-F3D4-7CF8-219A8CBD98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1419" y="1800225"/>
            <a:ext cx="1126414" cy="1587601"/>
          </a:xfrm>
          <a:prstGeom prst="rect">
            <a:avLst/>
          </a:prstGeom>
        </p:spPr>
      </p:pic>
      <p:pic>
        <p:nvPicPr>
          <p:cNvPr id="13" name="Picture 12">
            <a:extLst>
              <a:ext uri="{FF2B5EF4-FFF2-40B4-BE49-F238E27FC236}">
                <a16:creationId xmlns:a16="http://schemas.microsoft.com/office/drawing/2014/main" id="{8CFE32F1-40C4-4972-F100-00A073F895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67503" y="1800225"/>
            <a:ext cx="1069015" cy="1587601"/>
          </a:xfrm>
          <a:prstGeom prst="rect">
            <a:avLst/>
          </a:prstGeom>
        </p:spPr>
      </p:pic>
      <p:pic>
        <p:nvPicPr>
          <p:cNvPr id="15" name="Picture 14">
            <a:extLst>
              <a:ext uri="{FF2B5EF4-FFF2-40B4-BE49-F238E27FC236}">
                <a16:creationId xmlns:a16="http://schemas.microsoft.com/office/drawing/2014/main" id="{10126247-29CD-1E06-F219-A3EFCCD086A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0601" y="1800225"/>
            <a:ext cx="1100737" cy="1587601"/>
          </a:xfrm>
          <a:prstGeom prst="rect">
            <a:avLst/>
          </a:prstGeom>
        </p:spPr>
      </p:pic>
      <p:pic>
        <p:nvPicPr>
          <p:cNvPr id="17" name="Picture 16">
            <a:extLst>
              <a:ext uri="{FF2B5EF4-FFF2-40B4-BE49-F238E27FC236}">
                <a16:creationId xmlns:a16="http://schemas.microsoft.com/office/drawing/2014/main" id="{CD34AF69-6874-2C12-F1D8-0FEDC72304A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2999" y="3600447"/>
            <a:ext cx="1166469" cy="1749704"/>
          </a:xfrm>
          <a:prstGeom prst="rect">
            <a:avLst/>
          </a:prstGeom>
        </p:spPr>
      </p:pic>
      <p:pic>
        <p:nvPicPr>
          <p:cNvPr id="19" name="Picture 18">
            <a:extLst>
              <a:ext uri="{FF2B5EF4-FFF2-40B4-BE49-F238E27FC236}">
                <a16:creationId xmlns:a16="http://schemas.microsoft.com/office/drawing/2014/main" id="{AAD7234C-0775-7288-A7DE-1A951D1E0AE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58974" y="3600447"/>
            <a:ext cx="1187974" cy="1749704"/>
          </a:xfrm>
          <a:prstGeom prst="rect">
            <a:avLst/>
          </a:prstGeom>
        </p:spPr>
      </p:pic>
    </p:spTree>
    <p:extLst>
      <p:ext uri="{BB962C8B-B14F-4D97-AF65-F5344CB8AC3E}">
        <p14:creationId xmlns:p14="http://schemas.microsoft.com/office/powerpoint/2010/main" val="3146984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FC850-D448-7D42-EDFF-5998F209D36C}"/>
              </a:ext>
            </a:extLst>
          </p:cNvPr>
          <p:cNvSpPr>
            <a:spLocks noGrp="1"/>
          </p:cNvSpPr>
          <p:nvPr>
            <p:ph type="ctrTitle"/>
          </p:nvPr>
        </p:nvSpPr>
        <p:spPr>
          <a:xfrm>
            <a:off x="1143000" y="419100"/>
            <a:ext cx="7772400" cy="885825"/>
          </a:xfrm>
        </p:spPr>
        <p:txBody>
          <a:bodyPr/>
          <a:lstStyle/>
          <a:p>
            <a:endParaRPr lang="en-IE" sz="1800" dirty="0"/>
          </a:p>
        </p:txBody>
      </p:sp>
      <p:sp>
        <p:nvSpPr>
          <p:cNvPr id="3" name="Subtitle 2">
            <a:extLst>
              <a:ext uri="{FF2B5EF4-FFF2-40B4-BE49-F238E27FC236}">
                <a16:creationId xmlns:a16="http://schemas.microsoft.com/office/drawing/2014/main" id="{3DB47EC4-B9CE-0AF3-A8B7-91B3EF02B73F}"/>
              </a:ext>
            </a:extLst>
          </p:cNvPr>
          <p:cNvSpPr>
            <a:spLocks noGrp="1"/>
          </p:cNvSpPr>
          <p:nvPr>
            <p:ph type="subTitle" idx="1"/>
          </p:nvPr>
        </p:nvSpPr>
        <p:spPr>
          <a:xfrm>
            <a:off x="1142999" y="1800225"/>
            <a:ext cx="7772399" cy="4067175"/>
          </a:xfrm>
        </p:spPr>
        <p:txBody>
          <a:bodyPr/>
          <a:lstStyle/>
          <a:p>
            <a:endParaRPr lang="en-IE" sz="1600" dirty="0"/>
          </a:p>
        </p:txBody>
      </p:sp>
      <p:pic>
        <p:nvPicPr>
          <p:cNvPr id="5" name="Picture 4">
            <a:extLst>
              <a:ext uri="{FF2B5EF4-FFF2-40B4-BE49-F238E27FC236}">
                <a16:creationId xmlns:a16="http://schemas.microsoft.com/office/drawing/2014/main" id="{27C6E8BC-2830-8DD7-1D80-1D88AB98D5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0163" y="1800225"/>
            <a:ext cx="1472099" cy="1990725"/>
          </a:xfrm>
          <a:prstGeom prst="rect">
            <a:avLst/>
          </a:prstGeom>
        </p:spPr>
      </p:pic>
      <p:pic>
        <p:nvPicPr>
          <p:cNvPr id="7" name="Picture 6">
            <a:extLst>
              <a:ext uri="{FF2B5EF4-FFF2-40B4-BE49-F238E27FC236}">
                <a16:creationId xmlns:a16="http://schemas.microsoft.com/office/drawing/2014/main" id="{9B001F2A-7217-788F-9812-222D2BFFF0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9426" y="1800225"/>
            <a:ext cx="1394924" cy="2022640"/>
          </a:xfrm>
          <a:prstGeom prst="rect">
            <a:avLst/>
          </a:prstGeom>
        </p:spPr>
      </p:pic>
      <p:pic>
        <p:nvPicPr>
          <p:cNvPr id="9" name="Picture 8">
            <a:extLst>
              <a:ext uri="{FF2B5EF4-FFF2-40B4-BE49-F238E27FC236}">
                <a16:creationId xmlns:a16="http://schemas.microsoft.com/office/drawing/2014/main" id="{974CCCD5-5243-8178-65A0-B1D66B84F4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0178" y="1800225"/>
            <a:ext cx="1426464" cy="2048256"/>
          </a:xfrm>
          <a:prstGeom prst="rect">
            <a:avLst/>
          </a:prstGeom>
        </p:spPr>
      </p:pic>
      <p:pic>
        <p:nvPicPr>
          <p:cNvPr id="11" name="Picture 10">
            <a:extLst>
              <a:ext uri="{FF2B5EF4-FFF2-40B4-BE49-F238E27FC236}">
                <a16:creationId xmlns:a16="http://schemas.microsoft.com/office/drawing/2014/main" id="{AF1A864C-574D-B7AD-55B9-009BE14982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3031" y="1800226"/>
            <a:ext cx="1426464" cy="2029022"/>
          </a:xfrm>
          <a:prstGeom prst="rect">
            <a:avLst/>
          </a:prstGeom>
        </p:spPr>
      </p:pic>
      <p:pic>
        <p:nvPicPr>
          <p:cNvPr id="13" name="Picture 12">
            <a:extLst>
              <a:ext uri="{FF2B5EF4-FFF2-40B4-BE49-F238E27FC236}">
                <a16:creationId xmlns:a16="http://schemas.microsoft.com/office/drawing/2014/main" id="{FCE50E4C-AE3A-1133-B429-1149BAB492F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22689" y="1832051"/>
            <a:ext cx="1329514" cy="2016430"/>
          </a:xfrm>
          <a:prstGeom prst="rect">
            <a:avLst/>
          </a:prstGeom>
        </p:spPr>
      </p:pic>
    </p:spTree>
    <p:extLst>
      <p:ext uri="{BB962C8B-B14F-4D97-AF65-F5344CB8AC3E}">
        <p14:creationId xmlns:p14="http://schemas.microsoft.com/office/powerpoint/2010/main" val="3893837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FC850-D448-7D42-EDFF-5998F209D36C}"/>
              </a:ext>
            </a:extLst>
          </p:cNvPr>
          <p:cNvSpPr>
            <a:spLocks noGrp="1"/>
          </p:cNvSpPr>
          <p:nvPr>
            <p:ph type="ctrTitle"/>
          </p:nvPr>
        </p:nvSpPr>
        <p:spPr>
          <a:xfrm>
            <a:off x="1143000" y="419100"/>
            <a:ext cx="7772400" cy="885825"/>
          </a:xfrm>
        </p:spPr>
        <p:txBody>
          <a:bodyPr/>
          <a:lstStyle/>
          <a:p>
            <a:r>
              <a:rPr lang="en-IE" sz="1800" dirty="0" err="1"/>
              <a:t>ITLAssociation</a:t>
            </a:r>
            <a:r>
              <a:rPr lang="en-IE" sz="1800" dirty="0"/>
              <a:t> Conferences </a:t>
            </a:r>
          </a:p>
        </p:txBody>
      </p:sp>
      <p:sp>
        <p:nvSpPr>
          <p:cNvPr id="3" name="Subtitle 2">
            <a:extLst>
              <a:ext uri="{FF2B5EF4-FFF2-40B4-BE49-F238E27FC236}">
                <a16:creationId xmlns:a16="http://schemas.microsoft.com/office/drawing/2014/main" id="{3DB47EC4-B9CE-0AF3-A8B7-91B3EF02B73F}"/>
              </a:ext>
            </a:extLst>
          </p:cNvPr>
          <p:cNvSpPr>
            <a:spLocks noGrp="1"/>
          </p:cNvSpPr>
          <p:nvPr>
            <p:ph type="subTitle" idx="1"/>
          </p:nvPr>
        </p:nvSpPr>
        <p:spPr>
          <a:xfrm>
            <a:off x="1142999" y="1800225"/>
            <a:ext cx="7772399" cy="4067175"/>
          </a:xfrm>
        </p:spPr>
        <p:txBody>
          <a:bodyPr/>
          <a:lstStyle/>
          <a:p>
            <a:r>
              <a:rPr lang="en-IE" sz="1600" dirty="0"/>
              <a:t>1998- 2022 &amp; 2024</a:t>
            </a:r>
          </a:p>
          <a:p>
            <a:endParaRPr lang="en-IE" sz="1600" dirty="0"/>
          </a:p>
        </p:txBody>
      </p:sp>
      <p:pic>
        <p:nvPicPr>
          <p:cNvPr id="5" name="Picture 4">
            <a:extLst>
              <a:ext uri="{FF2B5EF4-FFF2-40B4-BE49-F238E27FC236}">
                <a16:creationId xmlns:a16="http://schemas.microsoft.com/office/drawing/2014/main" id="{E669BBBE-EF09-7259-76CD-10757627DA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7745" y="2858732"/>
            <a:ext cx="1508847" cy="1952625"/>
          </a:xfrm>
          <a:prstGeom prst="rect">
            <a:avLst/>
          </a:prstGeom>
        </p:spPr>
      </p:pic>
      <p:pic>
        <p:nvPicPr>
          <p:cNvPr id="7" name="Picture 6">
            <a:extLst>
              <a:ext uri="{FF2B5EF4-FFF2-40B4-BE49-F238E27FC236}">
                <a16:creationId xmlns:a16="http://schemas.microsoft.com/office/drawing/2014/main" id="{4F4B59B1-1471-2B3E-E24A-F8E618DDBE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5603" y="2858732"/>
            <a:ext cx="1508847" cy="1950160"/>
          </a:xfrm>
          <a:prstGeom prst="rect">
            <a:avLst/>
          </a:prstGeom>
        </p:spPr>
      </p:pic>
      <p:pic>
        <p:nvPicPr>
          <p:cNvPr id="9" name="Picture 8">
            <a:extLst>
              <a:ext uri="{FF2B5EF4-FFF2-40B4-BE49-F238E27FC236}">
                <a16:creationId xmlns:a16="http://schemas.microsoft.com/office/drawing/2014/main" id="{6803E587-9B7E-153B-CAA7-EE48EEF390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2724" y="2856266"/>
            <a:ext cx="1508847" cy="1952625"/>
          </a:xfrm>
          <a:prstGeom prst="rect">
            <a:avLst/>
          </a:prstGeom>
        </p:spPr>
      </p:pic>
      <p:pic>
        <p:nvPicPr>
          <p:cNvPr id="11" name="Picture 10">
            <a:extLst>
              <a:ext uri="{FF2B5EF4-FFF2-40B4-BE49-F238E27FC236}">
                <a16:creationId xmlns:a16="http://schemas.microsoft.com/office/drawing/2014/main" id="{74B0FEF2-9431-A334-485F-29F6BC1B2E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65777" y="2856266"/>
            <a:ext cx="1508847" cy="1952625"/>
          </a:xfrm>
          <a:prstGeom prst="rect">
            <a:avLst/>
          </a:prstGeom>
        </p:spPr>
      </p:pic>
      <p:sp>
        <p:nvSpPr>
          <p:cNvPr id="13" name="TextBox 12">
            <a:extLst>
              <a:ext uri="{FF2B5EF4-FFF2-40B4-BE49-F238E27FC236}">
                <a16:creationId xmlns:a16="http://schemas.microsoft.com/office/drawing/2014/main" id="{2961DACA-9BA7-CC57-EC9F-A0BA2CE2FD1E}"/>
              </a:ext>
            </a:extLst>
          </p:cNvPr>
          <p:cNvSpPr txBox="1"/>
          <p:nvPr/>
        </p:nvSpPr>
        <p:spPr>
          <a:xfrm>
            <a:off x="1142999" y="5587484"/>
            <a:ext cx="5667159" cy="369332"/>
          </a:xfrm>
          <a:prstGeom prst="rect">
            <a:avLst/>
          </a:prstGeom>
          <a:noFill/>
        </p:spPr>
        <p:txBody>
          <a:bodyPr wrap="square">
            <a:spAutoFit/>
          </a:bodyPr>
          <a:lstStyle/>
          <a:p>
            <a:r>
              <a:rPr lang="en-IE" dirty="0"/>
              <a:t>https://itlc2024.intertla.org/</a:t>
            </a:r>
          </a:p>
        </p:txBody>
      </p:sp>
    </p:spTree>
    <p:extLst>
      <p:ext uri="{BB962C8B-B14F-4D97-AF65-F5344CB8AC3E}">
        <p14:creationId xmlns:p14="http://schemas.microsoft.com/office/powerpoint/2010/main" val="3463832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FC850-D448-7D42-EDFF-5998F209D36C}"/>
              </a:ext>
            </a:extLst>
          </p:cNvPr>
          <p:cNvSpPr>
            <a:spLocks noGrp="1"/>
          </p:cNvSpPr>
          <p:nvPr>
            <p:ph type="ctrTitle"/>
          </p:nvPr>
        </p:nvSpPr>
        <p:spPr>
          <a:xfrm>
            <a:off x="1143000" y="419100"/>
            <a:ext cx="7772400" cy="885825"/>
          </a:xfrm>
        </p:spPr>
        <p:txBody>
          <a:bodyPr/>
          <a:lstStyle/>
          <a:p>
            <a:endParaRPr lang="en-IE" sz="1800" dirty="0"/>
          </a:p>
        </p:txBody>
      </p:sp>
      <p:sp>
        <p:nvSpPr>
          <p:cNvPr id="3" name="Subtitle 2">
            <a:extLst>
              <a:ext uri="{FF2B5EF4-FFF2-40B4-BE49-F238E27FC236}">
                <a16:creationId xmlns:a16="http://schemas.microsoft.com/office/drawing/2014/main" id="{3DB47EC4-B9CE-0AF3-A8B7-91B3EF02B73F}"/>
              </a:ext>
            </a:extLst>
          </p:cNvPr>
          <p:cNvSpPr>
            <a:spLocks noGrp="1"/>
          </p:cNvSpPr>
          <p:nvPr>
            <p:ph type="subTitle" idx="1"/>
          </p:nvPr>
        </p:nvSpPr>
        <p:spPr>
          <a:xfrm>
            <a:off x="1142999" y="1800225"/>
            <a:ext cx="7772399" cy="4067175"/>
          </a:xfrm>
        </p:spPr>
        <p:txBody>
          <a:bodyPr/>
          <a:lstStyle/>
          <a:p>
            <a:endParaRPr lang="en-IE" sz="1600" dirty="0"/>
          </a:p>
        </p:txBody>
      </p:sp>
      <p:pic>
        <p:nvPicPr>
          <p:cNvPr id="5" name="Picture 4">
            <a:extLst>
              <a:ext uri="{FF2B5EF4-FFF2-40B4-BE49-F238E27FC236}">
                <a16:creationId xmlns:a16="http://schemas.microsoft.com/office/drawing/2014/main" id="{04AA6CA4-B1CB-D5EB-0BA3-60DAB29D2C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9225" y="528618"/>
            <a:ext cx="6663227" cy="6129807"/>
          </a:xfrm>
          <a:prstGeom prst="rect">
            <a:avLst/>
          </a:prstGeom>
        </p:spPr>
      </p:pic>
    </p:spTree>
    <p:extLst>
      <p:ext uri="{BB962C8B-B14F-4D97-AF65-F5344CB8AC3E}">
        <p14:creationId xmlns:p14="http://schemas.microsoft.com/office/powerpoint/2010/main" val="129948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C3EEB8-52B7-18C7-64F6-2B0E9ABE7C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3517" y="276225"/>
            <a:ext cx="5102183" cy="5764053"/>
          </a:xfrm>
          <a:prstGeom prst="rect">
            <a:avLst/>
          </a:prstGeom>
        </p:spPr>
      </p:pic>
    </p:spTree>
    <p:extLst>
      <p:ext uri="{BB962C8B-B14F-4D97-AF65-F5344CB8AC3E}">
        <p14:creationId xmlns:p14="http://schemas.microsoft.com/office/powerpoint/2010/main" val="3501795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1AAB8-D580-7004-2201-FF849C69CC74}"/>
              </a:ext>
            </a:extLst>
          </p:cNvPr>
          <p:cNvSpPr>
            <a:spLocks noGrp="1"/>
          </p:cNvSpPr>
          <p:nvPr>
            <p:ph type="ctrTitle"/>
          </p:nvPr>
        </p:nvSpPr>
        <p:spPr>
          <a:xfrm>
            <a:off x="1371600" y="419100"/>
            <a:ext cx="7772400" cy="532622"/>
          </a:xfrm>
        </p:spPr>
        <p:txBody>
          <a:bodyPr/>
          <a:lstStyle/>
          <a:p>
            <a:r>
              <a:rPr lang="en-IE" sz="1800" dirty="0"/>
              <a:t>What is TL?         Slide 1</a:t>
            </a:r>
          </a:p>
        </p:txBody>
      </p:sp>
      <p:sp>
        <p:nvSpPr>
          <p:cNvPr id="3" name="Subtitle 2">
            <a:extLst>
              <a:ext uri="{FF2B5EF4-FFF2-40B4-BE49-F238E27FC236}">
                <a16:creationId xmlns:a16="http://schemas.microsoft.com/office/drawing/2014/main" id="{3CEDE9E3-9351-4A5E-9197-2D10E7871692}"/>
              </a:ext>
            </a:extLst>
          </p:cNvPr>
          <p:cNvSpPr>
            <a:spLocks noGrp="1"/>
          </p:cNvSpPr>
          <p:nvPr>
            <p:ph type="subTitle" idx="1"/>
          </p:nvPr>
        </p:nvSpPr>
        <p:spPr>
          <a:xfrm>
            <a:off x="1371600" y="1082352"/>
            <a:ext cx="7557796" cy="4170784"/>
          </a:xfrm>
        </p:spPr>
        <p:txBody>
          <a:bodyPr/>
          <a:lstStyle/>
          <a:p>
            <a:r>
              <a:rPr lang="en-US" sz="1600" dirty="0">
                <a:latin typeface="STIXGeneral-Regular"/>
              </a:rPr>
              <a:t>Transformative learning is according to Mezirow (1985, p. 22) the; </a:t>
            </a:r>
          </a:p>
          <a:p>
            <a:r>
              <a:rPr lang="en-US" sz="1600" dirty="0">
                <a:latin typeface="STIXGeneral-Regular"/>
              </a:rPr>
              <a:t>	</a:t>
            </a:r>
            <a:r>
              <a:rPr lang="en-US" sz="1600" dirty="0">
                <a:latin typeface="STIXGeneral-Italic"/>
              </a:rPr>
              <a:t>…the process of becoming critically aware of how and why the structure of </a:t>
            </a:r>
          </a:p>
          <a:p>
            <a:r>
              <a:rPr lang="en-US" sz="1600" dirty="0">
                <a:latin typeface="STIXGeneral-Italic"/>
              </a:rPr>
              <a:t>	our psychocultural assumptions has come to constrain the way in which we </a:t>
            </a:r>
          </a:p>
          <a:p>
            <a:r>
              <a:rPr lang="en-US" sz="1600" dirty="0">
                <a:latin typeface="STIXGeneral-Italic"/>
              </a:rPr>
              <a:t>	perceive our world, of reconstituting that structure in a way that allows us to </a:t>
            </a:r>
          </a:p>
          <a:p>
            <a:r>
              <a:rPr lang="en-US" sz="1600" dirty="0">
                <a:latin typeface="STIXGeneral-Italic"/>
              </a:rPr>
              <a:t>	be more inclusive and discriminating in our integrating of experience and to </a:t>
            </a:r>
          </a:p>
          <a:p>
            <a:r>
              <a:rPr lang="en-US" sz="1600" dirty="0">
                <a:latin typeface="STIXGeneral-Italic"/>
              </a:rPr>
              <a:t>	act </a:t>
            </a:r>
            <a:r>
              <a:rPr lang="en-IE" sz="1600" dirty="0">
                <a:latin typeface="STIXGeneral-Italic"/>
              </a:rPr>
              <a:t>on these new understandings...</a:t>
            </a:r>
          </a:p>
          <a:p>
            <a:endParaRPr lang="en-US" sz="1600" dirty="0">
              <a:latin typeface="AdvOTb3fe6945.I"/>
            </a:endParaRPr>
          </a:p>
          <a:p>
            <a:pPr algn="l"/>
            <a:r>
              <a:rPr lang="en-IE" sz="1600" b="0" i="0" u="none" strike="noStrike" baseline="0" dirty="0">
                <a:latin typeface="AdvOT6eb13881"/>
              </a:rPr>
              <a:t>For Mezirow (2000: 7</a:t>
            </a:r>
            <a:r>
              <a:rPr lang="en-IE" sz="1600" b="0" i="0" u="none" strike="noStrike" baseline="0" dirty="0">
                <a:latin typeface="AdvOT6eb13881+20"/>
              </a:rPr>
              <a:t>–</a:t>
            </a:r>
            <a:r>
              <a:rPr lang="en-IE" sz="1600" b="0" i="0" u="none" strike="noStrike" baseline="0" dirty="0">
                <a:latin typeface="AdvOT6eb13881"/>
              </a:rPr>
              <a:t>8) transformative learning is:</a:t>
            </a:r>
            <a:r>
              <a:rPr lang="en-IE" sz="1600" dirty="0">
                <a:latin typeface="AdvOT6eb13881"/>
              </a:rPr>
              <a:t>		</a:t>
            </a:r>
            <a:endParaRPr lang="en-IE" sz="1600" b="0" i="0" u="none" strike="noStrike" baseline="0" dirty="0">
              <a:latin typeface="AdvOT6eb13881"/>
            </a:endParaRPr>
          </a:p>
          <a:p>
            <a:pPr algn="l"/>
            <a:r>
              <a:rPr lang="en-US" sz="1600" b="0" i="0" u="none" strike="noStrike" baseline="0" dirty="0">
                <a:latin typeface="AdvOTb3fe6945.I"/>
              </a:rPr>
              <a:t>	the process by which we transform our taken-for-granted frames of reference </a:t>
            </a:r>
          </a:p>
          <a:p>
            <a:pPr algn="l"/>
            <a:r>
              <a:rPr lang="en-US" sz="1600" dirty="0">
                <a:latin typeface="AdvOTb3fe6945.I"/>
              </a:rPr>
              <a:t>	</a:t>
            </a:r>
            <a:r>
              <a:rPr lang="en-US" sz="1600" b="0" i="0" u="none" strike="noStrike" baseline="0" dirty="0">
                <a:latin typeface="AdvOTb3fe6945.I"/>
              </a:rPr>
              <a:t>(meaning perspectives, habits of mind, mind-sets) to make them more </a:t>
            </a:r>
          </a:p>
          <a:p>
            <a:pPr algn="l"/>
            <a:r>
              <a:rPr lang="en-US" sz="1600" dirty="0">
                <a:latin typeface="AdvOTb3fe6945.I"/>
              </a:rPr>
              <a:t>	</a:t>
            </a:r>
            <a:r>
              <a:rPr lang="en-US" sz="1600" b="0" i="0" u="none" strike="noStrike" baseline="0" dirty="0">
                <a:latin typeface="AdvOTb3fe6945.I"/>
              </a:rPr>
              <a:t>inclusive, discriminating, open, emotionally capable of change, and re</a:t>
            </a:r>
            <a:r>
              <a:rPr lang="en-US" sz="1600" b="0" i="0" u="none" strike="noStrike" baseline="0" dirty="0">
                <a:latin typeface="AdvOTb3fe6945.I+fb"/>
              </a:rPr>
              <a:t>fl</a:t>
            </a:r>
            <a:r>
              <a:rPr lang="en-US" sz="1600" b="0" i="0" u="none" strike="noStrike" baseline="0" dirty="0">
                <a:latin typeface="AdvOTb3fe6945.I"/>
              </a:rPr>
              <a:t>ective </a:t>
            </a:r>
          </a:p>
          <a:p>
            <a:pPr algn="l"/>
            <a:r>
              <a:rPr lang="en-US" sz="1600" dirty="0">
                <a:latin typeface="AdvOTb3fe6945.I"/>
              </a:rPr>
              <a:t>	</a:t>
            </a:r>
            <a:r>
              <a:rPr lang="en-US" sz="1600" b="0" i="0" u="none" strike="noStrike" baseline="0" dirty="0">
                <a:latin typeface="AdvOTb3fe6945.I"/>
              </a:rPr>
              <a:t>so that they may generate beliefs and opinions that will prove more true or </a:t>
            </a:r>
          </a:p>
          <a:p>
            <a:pPr algn="l"/>
            <a:r>
              <a:rPr lang="en-US" sz="1600" dirty="0">
                <a:latin typeface="AdvOTb3fe6945.I"/>
              </a:rPr>
              <a:t>	</a:t>
            </a:r>
            <a:r>
              <a:rPr lang="en-US" sz="1600" b="0" i="0" u="none" strike="noStrike" baseline="0" dirty="0">
                <a:latin typeface="AdvOTb3fe6945.I"/>
              </a:rPr>
              <a:t>justi</a:t>
            </a:r>
            <a:r>
              <a:rPr lang="en-US" sz="1600" b="0" i="0" u="none" strike="noStrike" baseline="0" dirty="0">
                <a:latin typeface="AdvOTb3fe6945.I+fb"/>
              </a:rPr>
              <a:t>fi</a:t>
            </a:r>
            <a:r>
              <a:rPr lang="en-US" sz="1600" b="0" i="0" u="none" strike="noStrike" baseline="0" dirty="0">
                <a:latin typeface="AdvOTb3fe6945.I"/>
              </a:rPr>
              <a:t>ed to guide action.</a:t>
            </a:r>
          </a:p>
          <a:p>
            <a:pPr algn="l"/>
            <a:endParaRPr lang="en-IE" sz="1600" b="0" i="0" u="none" strike="noStrike" baseline="0" dirty="0">
              <a:latin typeface="AdvOTb3fe6945.I"/>
            </a:endParaRPr>
          </a:p>
        </p:txBody>
      </p:sp>
      <p:sp>
        <p:nvSpPr>
          <p:cNvPr id="4" name="Footer Placeholder 3">
            <a:extLst>
              <a:ext uri="{FF2B5EF4-FFF2-40B4-BE49-F238E27FC236}">
                <a16:creationId xmlns:a16="http://schemas.microsoft.com/office/drawing/2014/main" id="{D7250916-737A-7748-8DEF-8B5051FFFFCD}"/>
              </a:ext>
            </a:extLst>
          </p:cNvPr>
          <p:cNvSpPr>
            <a:spLocks noGrp="1"/>
          </p:cNvSpPr>
          <p:nvPr>
            <p:ph type="ftr" sz="quarter" idx="3"/>
          </p:nvPr>
        </p:nvSpPr>
        <p:spPr>
          <a:xfrm>
            <a:off x="844420" y="5827745"/>
            <a:ext cx="7848600" cy="1222310"/>
          </a:xfrm>
        </p:spPr>
        <p:txBody>
          <a:bodyPr/>
          <a:lstStyle/>
          <a:p>
            <a:pPr algn="l"/>
            <a:endParaRPr lang="en-US" sz="1200" dirty="0"/>
          </a:p>
          <a:p>
            <a:pPr algn="l"/>
            <a:endParaRPr lang="en-US" sz="1200" dirty="0"/>
          </a:p>
          <a:p>
            <a:pPr algn="l"/>
            <a:endParaRPr lang="en-US" sz="1200" dirty="0"/>
          </a:p>
          <a:p>
            <a:pPr algn="l"/>
            <a:endParaRPr lang="en-US" sz="1200" dirty="0"/>
          </a:p>
          <a:p>
            <a:pPr algn="l"/>
            <a:endParaRPr lang="en-US" sz="1200" dirty="0"/>
          </a:p>
          <a:p>
            <a:pPr algn="l"/>
            <a:endParaRPr lang="en-US" sz="1200" dirty="0"/>
          </a:p>
          <a:p>
            <a:pPr algn="l"/>
            <a:r>
              <a:rPr lang="en-US" sz="1200" dirty="0"/>
              <a:t>Mezirow, J. (1985). A critical theory of self-directed learning. In S. Brookfield (Ed.), </a:t>
            </a:r>
            <a:r>
              <a:rPr lang="en-IE" sz="1200" b="0" i="1" u="none" strike="noStrike" baseline="0" dirty="0"/>
              <a:t>Self-directed </a:t>
            </a:r>
            <a:r>
              <a:rPr lang="en-US" sz="1200" b="0" i="1" u="none" strike="noStrike" baseline="0" dirty="0"/>
              <a:t>learning from </a:t>
            </a:r>
          </a:p>
          <a:p>
            <a:pPr algn="l"/>
            <a:r>
              <a:rPr lang="en-US" sz="1200" b="0" i="1" u="none" strike="noStrike" baseline="0" dirty="0"/>
              <a:t>	theory to practice </a:t>
            </a:r>
            <a:r>
              <a:rPr lang="en-US" sz="1200" b="0" i="0" u="none" strike="noStrike" baseline="0" dirty="0"/>
              <a:t>(pp. 17–30). San Francisco, CA: Jossey-Bass.</a:t>
            </a:r>
          </a:p>
          <a:p>
            <a:pPr algn="l"/>
            <a:endParaRPr lang="en-US" sz="1200" b="0" i="0" u="none" strike="noStrike" baseline="0" dirty="0"/>
          </a:p>
          <a:p>
            <a:pPr algn="l"/>
            <a:r>
              <a:rPr lang="en-US" sz="1200" b="0" i="0" u="none" strike="noStrike" baseline="0" dirty="0"/>
              <a:t>Mezirow, J. (2000). Learning to think like an adult: Core concepts of transformation theory. In J. Mezirow &amp; </a:t>
            </a:r>
          </a:p>
          <a:p>
            <a:pPr algn="l"/>
            <a:r>
              <a:rPr lang="en-US" sz="1200" b="0" i="0" u="none" strike="noStrike" baseline="0" dirty="0"/>
              <a:t>	Associates (Eds.), Learning as transformation: Critical perspectives on a theory</a:t>
            </a:r>
          </a:p>
          <a:p>
            <a:pPr algn="l"/>
            <a:r>
              <a:rPr lang="en-US" sz="1200" b="0" i="0" u="none" strike="noStrike" baseline="0" dirty="0"/>
              <a:t>	</a:t>
            </a:r>
            <a:r>
              <a:rPr lang="en-IE" sz="1200" b="0" i="0" u="none" strike="noStrike" baseline="0" dirty="0"/>
              <a:t>in progress (pp. 3–34). San Francisco.</a:t>
            </a:r>
            <a:endParaRPr lang="en-US" sz="1200" b="0" i="0" u="none" strike="noStrike" baseline="0" dirty="0"/>
          </a:p>
          <a:p>
            <a:pPr algn="l"/>
            <a:endParaRPr lang="en-US" sz="1200" dirty="0"/>
          </a:p>
          <a:p>
            <a:endParaRPr lang="en-US" dirty="0"/>
          </a:p>
        </p:txBody>
      </p:sp>
    </p:spTree>
    <p:extLst>
      <p:ext uri="{BB962C8B-B14F-4D97-AF65-F5344CB8AC3E}">
        <p14:creationId xmlns:p14="http://schemas.microsoft.com/office/powerpoint/2010/main" val="2858744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1AAB8-D580-7004-2201-FF849C69CC74}"/>
              </a:ext>
            </a:extLst>
          </p:cNvPr>
          <p:cNvSpPr>
            <a:spLocks noGrp="1"/>
          </p:cNvSpPr>
          <p:nvPr>
            <p:ph type="ctrTitle"/>
          </p:nvPr>
        </p:nvSpPr>
        <p:spPr>
          <a:xfrm>
            <a:off x="1143000" y="438150"/>
            <a:ext cx="7772400" cy="885825"/>
          </a:xfrm>
        </p:spPr>
        <p:txBody>
          <a:bodyPr/>
          <a:lstStyle/>
          <a:p>
            <a:endParaRPr lang="en-IE" sz="1800" dirty="0"/>
          </a:p>
        </p:txBody>
      </p:sp>
      <p:sp>
        <p:nvSpPr>
          <p:cNvPr id="3" name="Subtitle 2">
            <a:extLst>
              <a:ext uri="{FF2B5EF4-FFF2-40B4-BE49-F238E27FC236}">
                <a16:creationId xmlns:a16="http://schemas.microsoft.com/office/drawing/2014/main" id="{3CEDE9E3-9351-4A5E-9197-2D10E7871692}"/>
              </a:ext>
            </a:extLst>
          </p:cNvPr>
          <p:cNvSpPr>
            <a:spLocks noGrp="1"/>
          </p:cNvSpPr>
          <p:nvPr>
            <p:ph type="subTitle" idx="1"/>
          </p:nvPr>
        </p:nvSpPr>
        <p:spPr>
          <a:xfrm>
            <a:off x="1143000" y="1847850"/>
            <a:ext cx="7772400" cy="4019550"/>
          </a:xfrm>
        </p:spPr>
        <p:txBody>
          <a:bodyPr/>
          <a:lstStyle/>
          <a:p>
            <a:endParaRPr lang="en-US" sz="1400" dirty="0"/>
          </a:p>
          <a:p>
            <a:endParaRPr lang="en-US" sz="1400" dirty="0"/>
          </a:p>
          <a:p>
            <a:r>
              <a:rPr lang="en-US" sz="1400" dirty="0"/>
              <a:t>TL is a critical process of </a:t>
            </a:r>
          </a:p>
          <a:p>
            <a:endParaRPr lang="en-US" sz="1400" dirty="0"/>
          </a:p>
          <a:p>
            <a:r>
              <a:rPr lang="en-US" sz="1400" dirty="0"/>
              <a:t>	becoming critically aware of how and why the structure of our psychocultural </a:t>
            </a:r>
          </a:p>
          <a:p>
            <a:r>
              <a:rPr lang="en-US" sz="1400" dirty="0"/>
              <a:t>	assumptions has come to constrain the way in which we perceive our world, of </a:t>
            </a:r>
          </a:p>
          <a:p>
            <a:r>
              <a:rPr lang="en-US" sz="1400" dirty="0"/>
              <a:t>	reconstituting that structure in a way that allows us to be more inclusive and </a:t>
            </a:r>
          </a:p>
          <a:p>
            <a:r>
              <a:rPr lang="en-US" sz="1400" dirty="0"/>
              <a:t>	discriminating in our integrating of experience and to act on these new </a:t>
            </a:r>
          </a:p>
          <a:p>
            <a:r>
              <a:rPr lang="en-US" sz="1400" dirty="0"/>
              <a:t>	understandings.</a:t>
            </a:r>
            <a:r>
              <a:rPr lang="en-US" sz="1050" dirty="0"/>
              <a:t> </a:t>
            </a:r>
            <a:endParaRPr lang="en-IE" sz="1600" dirty="0"/>
          </a:p>
        </p:txBody>
      </p:sp>
    </p:spTree>
    <p:extLst>
      <p:ext uri="{BB962C8B-B14F-4D97-AF65-F5344CB8AC3E}">
        <p14:creationId xmlns:p14="http://schemas.microsoft.com/office/powerpoint/2010/main" val="3623336794"/>
      </p:ext>
    </p:extLst>
  </p:cSld>
  <p:clrMapOvr>
    <a:masterClrMapping/>
  </p:clrMapOvr>
</p:sld>
</file>

<file path=ppt/theme/theme1.xml><?xml version="1.0" encoding="utf-8"?>
<a:theme xmlns:a="http://schemas.openxmlformats.org/drawingml/2006/main" name="Ted Theme">
  <a:themeElements>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fontScheme name="Factor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clrMap bg1="dk2" tx1="lt1" bg2="dk1" tx2="lt2" accent1="accent1" accent2="accent2" accent3="accent3" accent4="accent4" accent5="accent5" accent6="accent6" hlink="hlink" folHlink="folHlink"/>
    </a:extraClrScheme>
    <a:extraClrScheme>
      <a:clrScheme name="Factory 2">
        <a:dk1>
          <a:srgbClr val="000000"/>
        </a:dk1>
        <a:lt1>
          <a:srgbClr val="FFFFCC"/>
        </a:lt1>
        <a:dk2>
          <a:srgbClr val="993300"/>
        </a:dk2>
        <a:lt2>
          <a:srgbClr val="EDE1AF"/>
        </a:lt2>
        <a:accent1>
          <a:srgbClr val="CAC0E2"/>
        </a:accent1>
        <a:accent2>
          <a:srgbClr val="DFC977"/>
        </a:accent2>
        <a:accent3>
          <a:srgbClr val="FFFFE2"/>
        </a:accent3>
        <a:accent4>
          <a:srgbClr val="000000"/>
        </a:accent4>
        <a:accent5>
          <a:srgbClr val="E1DCEE"/>
        </a:accent5>
        <a:accent6>
          <a:srgbClr val="CAB66B"/>
        </a:accent6>
        <a:hlink>
          <a:srgbClr val="660033"/>
        </a:hlink>
        <a:folHlink>
          <a:srgbClr val="993366"/>
        </a:folHlink>
      </a:clrScheme>
      <a:clrMap bg1="lt1" tx1="dk1" bg2="lt2" tx2="dk2" accent1="accent1" accent2="accent2" accent3="accent3" accent4="accent4" accent5="accent5" accent6="accent6" hlink="hlink" folHlink="folHlink"/>
    </a:extraClrScheme>
    <a:extraClrScheme>
      <a:clrScheme name="Factory 3">
        <a:dk1>
          <a:srgbClr val="000000"/>
        </a:dk1>
        <a:lt1>
          <a:srgbClr val="FFFFFF"/>
        </a:lt1>
        <a:dk2>
          <a:srgbClr val="000000"/>
        </a:dk2>
        <a:lt2>
          <a:srgbClr val="EAEAEA"/>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Factory 4">
        <a:dk1>
          <a:srgbClr val="481800"/>
        </a:dk1>
        <a:lt1>
          <a:srgbClr val="EAEAEA"/>
        </a:lt1>
        <a:dk2>
          <a:srgbClr val="762700"/>
        </a:dk2>
        <a:lt2>
          <a:srgbClr val="EBD189"/>
        </a:lt2>
        <a:accent1>
          <a:srgbClr val="FCAB40"/>
        </a:accent1>
        <a:accent2>
          <a:srgbClr val="AD717F"/>
        </a:accent2>
        <a:accent3>
          <a:srgbClr val="BDACAA"/>
        </a:accent3>
        <a:accent4>
          <a:srgbClr val="C8C8C8"/>
        </a:accent4>
        <a:accent5>
          <a:srgbClr val="FDD2AF"/>
        </a:accent5>
        <a:accent6>
          <a:srgbClr val="9C6672"/>
        </a:accent6>
        <a:hlink>
          <a:srgbClr val="FFFF99"/>
        </a:hlink>
        <a:folHlink>
          <a:srgbClr val="CC9900"/>
        </a:folHlink>
      </a:clrScheme>
      <a:clrMap bg1="dk2" tx1="lt1" bg2="dk1" tx2="lt2" accent1="accent1" accent2="accent2" accent3="accent3" accent4="accent4" accent5="accent5" accent6="accent6" hlink="hlink" folHlink="folHlink"/>
    </a:extraClrScheme>
    <a:extraClrScheme>
      <a:clrScheme name="Factory 5">
        <a:dk1>
          <a:srgbClr val="330066"/>
        </a:dk1>
        <a:lt1>
          <a:srgbClr val="EAEAEA"/>
        </a:lt1>
        <a:dk2>
          <a:srgbClr val="4E009C"/>
        </a:dk2>
        <a:lt2>
          <a:srgbClr val="EBD189"/>
        </a:lt2>
        <a:accent1>
          <a:srgbClr val="FCAB40"/>
        </a:accent1>
        <a:accent2>
          <a:srgbClr val="8871BB"/>
        </a:accent2>
        <a:accent3>
          <a:srgbClr val="B2AACB"/>
        </a:accent3>
        <a:accent4>
          <a:srgbClr val="C8C8C8"/>
        </a:accent4>
        <a:accent5>
          <a:srgbClr val="FDD2AF"/>
        </a:accent5>
        <a:accent6>
          <a:srgbClr val="7B66A9"/>
        </a:accent6>
        <a:hlink>
          <a:srgbClr val="99CC00"/>
        </a:hlink>
        <a:folHlink>
          <a:srgbClr val="808000"/>
        </a:folHlink>
      </a:clrScheme>
      <a:clrMap bg1="dk2" tx1="lt1" bg2="dk1" tx2="lt2" accent1="accent1" accent2="accent2" accent3="accent3" accent4="accent4" accent5="accent5" accent6="accent6" hlink="hlink" folHlink="folHlink"/>
    </a:extraClrScheme>
    <a:extraClrScheme>
      <a:clrScheme name="Factory 6">
        <a:dk1>
          <a:srgbClr val="454425"/>
        </a:dk1>
        <a:lt1>
          <a:srgbClr val="EAEAEA"/>
        </a:lt1>
        <a:dk2>
          <a:srgbClr val="4D6A2A"/>
        </a:dk2>
        <a:lt2>
          <a:srgbClr val="EBD189"/>
        </a:lt2>
        <a:accent1>
          <a:srgbClr val="FCAB40"/>
        </a:accent1>
        <a:accent2>
          <a:srgbClr val="A59E79"/>
        </a:accent2>
        <a:accent3>
          <a:srgbClr val="B2B9AC"/>
        </a:accent3>
        <a:accent4>
          <a:srgbClr val="C8C8C8"/>
        </a:accent4>
        <a:accent5>
          <a:srgbClr val="FDD2AF"/>
        </a:accent5>
        <a:accent6>
          <a:srgbClr val="958F6D"/>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Factory 7">
        <a:dk1>
          <a:srgbClr val="3C2924"/>
        </a:dk1>
        <a:lt1>
          <a:srgbClr val="EAEAEA"/>
        </a:lt1>
        <a:dk2>
          <a:srgbClr val="0D0A46"/>
        </a:dk2>
        <a:lt2>
          <a:srgbClr val="EBD189"/>
        </a:lt2>
        <a:accent1>
          <a:srgbClr val="FCAB40"/>
        </a:accent1>
        <a:accent2>
          <a:srgbClr val="633D4E"/>
        </a:accent2>
        <a:accent3>
          <a:srgbClr val="AAAAB0"/>
        </a:accent3>
        <a:accent4>
          <a:srgbClr val="C8C8C8"/>
        </a:accent4>
        <a:accent5>
          <a:srgbClr val="FDD2AF"/>
        </a:accent5>
        <a:accent6>
          <a:srgbClr val="593646"/>
        </a:accent6>
        <a:hlink>
          <a:srgbClr val="FFCC66"/>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96</TotalTime>
  <Words>1857</Words>
  <Application>Microsoft Office PowerPoint</Application>
  <PresentationFormat>On-screen Show (4:3)</PresentationFormat>
  <Paragraphs>214</Paragraphs>
  <Slides>22</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AdvOT6eb13881</vt:lpstr>
      <vt:lpstr>AdvOT6eb13881+20</vt:lpstr>
      <vt:lpstr>AdvOTb3fe6945.I</vt:lpstr>
      <vt:lpstr>AdvOTb3fe6945.I+fb</vt:lpstr>
      <vt:lpstr>Arial</vt:lpstr>
      <vt:lpstr>Calibri</vt:lpstr>
      <vt:lpstr>STIXGeneral-Italic</vt:lpstr>
      <vt:lpstr>STIXGeneral-Regular</vt:lpstr>
      <vt:lpstr>Wingdings</vt:lpstr>
      <vt:lpstr>Ted Theme</vt:lpstr>
      <vt:lpstr>New Directions for Transformative Learning:  Can it be a Critical Pedagogy for World Crises? </vt:lpstr>
      <vt:lpstr>PowerPoint Presentation</vt:lpstr>
      <vt:lpstr>PowerPoint Presentation</vt:lpstr>
      <vt:lpstr>PowerPoint Presentation</vt:lpstr>
      <vt:lpstr>ITLAssociation Conferences </vt:lpstr>
      <vt:lpstr>PowerPoint Presentation</vt:lpstr>
      <vt:lpstr>PowerPoint Presentation</vt:lpstr>
      <vt:lpstr>What is TL?         Slide 1</vt:lpstr>
      <vt:lpstr>PowerPoint Presentation</vt:lpstr>
      <vt:lpstr>What is TL?     Slide  2</vt:lpstr>
      <vt:lpstr>Strengths and Weaknesses</vt:lpstr>
      <vt:lpstr>Weaknesses and Strengths</vt:lpstr>
      <vt:lpstr>Weaknesses</vt:lpstr>
      <vt:lpstr>This is the Age of Experience</vt:lpstr>
      <vt:lpstr>Critical Theory and TL – Allies for the Future</vt:lpstr>
      <vt:lpstr>Useful concepts from Negt &amp; Kluge</vt:lpstr>
      <vt:lpstr>Oskar Negt &amp; Alexander Kluge: Concepts for the future</vt:lpstr>
      <vt:lpstr>Modern Times – Charlie Chaplin via Fleming to Negt </vt:lpstr>
      <vt:lpstr>PowerPoint Presentation</vt:lpstr>
      <vt:lpstr>PowerPoint Presentation</vt:lpstr>
      <vt:lpstr>Conclusion</vt:lpstr>
      <vt:lpstr>Publications in 2023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Directions for Transformative Learning:  Can it be a Critical Pedagogy for World Crises?</dc:title>
  <dc:creator>Reviewer 1</dc:creator>
  <cp:lastModifiedBy>Reviewer 1</cp:lastModifiedBy>
  <cp:revision>15</cp:revision>
  <cp:lastPrinted>2023-10-14T17:15:31Z</cp:lastPrinted>
  <dcterms:created xsi:type="dcterms:W3CDTF">2023-10-10T10:39:30Z</dcterms:created>
  <dcterms:modified xsi:type="dcterms:W3CDTF">2023-10-30T15:01:56Z</dcterms:modified>
</cp:coreProperties>
</file>