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1" r:id="rId2"/>
    <p:sldId id="259" r:id="rId3"/>
    <p:sldId id="264" r:id="rId4"/>
    <p:sldId id="269" r:id="rId5"/>
    <p:sldId id="256" r:id="rId6"/>
    <p:sldId id="277" r:id="rId7"/>
    <p:sldId id="274" r:id="rId8"/>
    <p:sldId id="280" r:id="rId9"/>
    <p:sldId id="268" r:id="rId10"/>
    <p:sldId id="279" r:id="rId11"/>
    <p:sldId id="282" r:id="rId12"/>
    <p:sldId id="283" r:id="rId13"/>
    <p:sldId id="285" r:id="rId14"/>
    <p:sldId id="286" r:id="rId15"/>
    <p:sldId id="288" r:id="rId16"/>
    <p:sldId id="289" r:id="rId17"/>
    <p:sldId id="281" r:id="rId18"/>
    <p:sldId id="291" r:id="rId19"/>
    <p:sldId id="292" r:id="rId20"/>
    <p:sldId id="287" r:id="rId21"/>
    <p:sldId id="265" r:id="rId22"/>
    <p:sldId id="275" r:id="rId23"/>
    <p:sldId id="293" r:id="rId24"/>
    <p:sldId id="278" r:id="rId25"/>
    <p:sldId id="276" r:id="rId26"/>
    <p:sldId id="266" r:id="rId27"/>
    <p:sldId id="290" r:id="rId28"/>
    <p:sldId id="273" r:id="rId29"/>
    <p:sldId id="261" r:id="rId30"/>
    <p:sldId id="284" r:id="rId31"/>
    <p:sldId id="257" r:id="rId32"/>
    <p:sldId id="258" r:id="rId33"/>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02" autoAdjust="0"/>
    <p:restoredTop sz="94660"/>
  </p:normalViewPr>
  <p:slideViewPr>
    <p:cSldViewPr snapToGrid="0">
      <p:cViewPr varScale="1">
        <p:scale>
          <a:sx n="78" d="100"/>
          <a:sy n="78" d="100"/>
        </p:scale>
        <p:origin x="114"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D7287F2C-41A9-4E95-9CA1-F6EC2D89FA5C}" type="datetimeFigureOut">
              <a:rPr lang="en-IE" smtClean="0"/>
              <a:t>26/03/2023</a:t>
            </a:fld>
            <a:endParaRPr lang="en-IE"/>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4703419D-3A61-4D6A-8881-8428685B4A66}" type="slidenum">
              <a:rPr lang="en-IE" smtClean="0"/>
              <a:t>‹#›</a:t>
            </a:fld>
            <a:endParaRPr lang="en-IE"/>
          </a:p>
        </p:txBody>
      </p:sp>
    </p:spTree>
    <p:extLst>
      <p:ext uri="{BB962C8B-B14F-4D97-AF65-F5344CB8AC3E}">
        <p14:creationId xmlns:p14="http://schemas.microsoft.com/office/powerpoint/2010/main" val="103976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346" name="Freeform 1026"/>
          <p:cNvSpPr>
            <a:spLocks/>
          </p:cNvSpPr>
          <p:nvPr/>
        </p:nvSpPr>
        <p:spPr bwMode="hidden">
          <a:xfrm>
            <a:off x="-11289" y="1836738"/>
            <a:ext cx="2269067"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endParaRPr lang="en-US" dirty="0"/>
          </a:p>
        </p:txBody>
      </p:sp>
      <p:sp>
        <p:nvSpPr>
          <p:cNvPr id="57347" name="Freeform 1027"/>
          <p:cNvSpPr>
            <a:spLocks/>
          </p:cNvSpPr>
          <p:nvPr/>
        </p:nvSpPr>
        <p:spPr bwMode="hidden">
          <a:xfrm>
            <a:off x="108656"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endParaRPr lang="en-US" dirty="0"/>
          </a:p>
        </p:txBody>
      </p:sp>
      <p:sp>
        <p:nvSpPr>
          <p:cNvPr id="57348" name="Freeform 1028"/>
          <p:cNvSpPr>
            <a:spLocks/>
          </p:cNvSpPr>
          <p:nvPr/>
        </p:nvSpPr>
        <p:spPr bwMode="hidden">
          <a:xfrm>
            <a:off x="1192390" y="354014"/>
            <a:ext cx="2266244"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endParaRPr lang="en-US" dirty="0"/>
          </a:p>
        </p:txBody>
      </p:sp>
      <p:sp>
        <p:nvSpPr>
          <p:cNvPr id="57349" name="Freeform 1029"/>
          <p:cNvSpPr>
            <a:spLocks/>
          </p:cNvSpPr>
          <p:nvPr/>
        </p:nvSpPr>
        <p:spPr bwMode="hidden">
          <a:xfrm>
            <a:off x="2531534"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endParaRPr lang="en-US" dirty="0"/>
          </a:p>
        </p:txBody>
      </p:sp>
      <p:sp>
        <p:nvSpPr>
          <p:cNvPr id="57350" name="Freeform 1030"/>
          <p:cNvSpPr>
            <a:spLocks/>
          </p:cNvSpPr>
          <p:nvPr/>
        </p:nvSpPr>
        <p:spPr bwMode="hidden">
          <a:xfrm>
            <a:off x="2823" y="4797425"/>
            <a:ext cx="3417711"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endParaRPr lang="en-US" dirty="0"/>
          </a:p>
        </p:txBody>
      </p:sp>
      <p:sp>
        <p:nvSpPr>
          <p:cNvPr id="57351" name="Freeform 1031"/>
          <p:cNvSpPr>
            <a:spLocks/>
          </p:cNvSpPr>
          <p:nvPr/>
        </p:nvSpPr>
        <p:spPr bwMode="hidden">
          <a:xfrm>
            <a:off x="4494389" y="4425951"/>
            <a:ext cx="2263422"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endParaRPr lang="en-US" dirty="0"/>
          </a:p>
        </p:txBody>
      </p:sp>
      <p:sp>
        <p:nvSpPr>
          <p:cNvPr id="57352" name="Freeform 1032"/>
          <p:cNvSpPr>
            <a:spLocks/>
          </p:cNvSpPr>
          <p:nvPr/>
        </p:nvSpPr>
        <p:spPr bwMode="hidden">
          <a:xfrm>
            <a:off x="5647267" y="487363"/>
            <a:ext cx="2928056"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endParaRPr lang="en-US" dirty="0"/>
          </a:p>
        </p:txBody>
      </p:sp>
      <p:sp>
        <p:nvSpPr>
          <p:cNvPr id="57353" name="Freeform 1033"/>
          <p:cNvSpPr>
            <a:spLocks/>
          </p:cNvSpPr>
          <p:nvPr/>
        </p:nvSpPr>
        <p:spPr bwMode="hidden">
          <a:xfrm>
            <a:off x="7147278" y="2555876"/>
            <a:ext cx="2008011"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endParaRPr lang="en-US" dirty="0"/>
          </a:p>
        </p:txBody>
      </p:sp>
      <p:sp>
        <p:nvSpPr>
          <p:cNvPr id="57354" name="Freeform 1034"/>
          <p:cNvSpPr>
            <a:spLocks/>
          </p:cNvSpPr>
          <p:nvPr/>
        </p:nvSpPr>
        <p:spPr bwMode="hidden">
          <a:xfrm rot="162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endParaRPr lang="en-US" dirty="0"/>
          </a:p>
        </p:txBody>
      </p:sp>
      <p:pic>
        <p:nvPicPr>
          <p:cNvPr id="57355" name="Picture 1035" descr="C:\My Documents\bits\Facbanna.png"/>
          <p:cNvPicPr>
            <a:picLocks noChangeAspect="1" noChangeArrowheads="1"/>
          </p:cNvPicPr>
          <p:nvPr/>
        </p:nvPicPr>
        <p:blipFill>
          <a:blip r:embed="rId2" cstate="print"/>
          <a:srcRect/>
          <a:stretch>
            <a:fillRect/>
          </a:stretch>
        </p:blipFill>
        <p:spPr bwMode="invGray">
          <a:xfrm>
            <a:off x="2823" y="-3175"/>
            <a:ext cx="804333" cy="6858000"/>
          </a:xfrm>
          <a:prstGeom prst="rect">
            <a:avLst/>
          </a:prstGeom>
          <a:noFill/>
        </p:spPr>
      </p:pic>
      <p:sp>
        <p:nvSpPr>
          <p:cNvPr id="57356" name="Rectangle 1036"/>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endParaRPr lang="en-GB"/>
          </a:p>
        </p:txBody>
      </p:sp>
      <p:sp>
        <p:nvSpPr>
          <p:cNvPr id="57357" name="Rectangle 1037"/>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endParaRPr lang="en-GB"/>
          </a:p>
        </p:txBody>
      </p:sp>
      <p:sp>
        <p:nvSpPr>
          <p:cNvPr id="57358" name="Rectangle 1038"/>
          <p:cNvSpPr>
            <a:spLocks noGrp="1" noChangeArrowheads="1"/>
          </p:cNvSpPr>
          <p:nvPr>
            <p:ph type="dt" sz="half" idx="2"/>
          </p:nvPr>
        </p:nvSpPr>
        <p:spPr>
          <a:xfrm>
            <a:off x="1143000" y="6248400"/>
            <a:ext cx="1905000" cy="457200"/>
          </a:xfrm>
        </p:spPr>
        <p:txBody>
          <a:bodyPr/>
          <a:lstStyle>
            <a:lvl1pPr>
              <a:defRPr/>
            </a:lvl1pPr>
          </a:lstStyle>
          <a:p>
            <a:fld id="{57A7ADB6-82C9-497E-8975-0CAD13342171}" type="datetime1">
              <a:rPr lang="en-US" smtClean="0"/>
              <a:t>3/26/2023</a:t>
            </a:fld>
            <a:endParaRPr lang="en-US"/>
          </a:p>
        </p:txBody>
      </p:sp>
      <p:sp>
        <p:nvSpPr>
          <p:cNvPr id="57359" name="Rectangle 1039"/>
          <p:cNvSpPr>
            <a:spLocks noGrp="1" noChangeArrowheads="1"/>
          </p:cNvSpPr>
          <p:nvPr>
            <p:ph type="ftr" sz="quarter" idx="3"/>
          </p:nvPr>
        </p:nvSpPr>
        <p:spPr>
          <a:xfrm>
            <a:off x="3581400" y="6248400"/>
            <a:ext cx="2895600" cy="457200"/>
          </a:xfrm>
        </p:spPr>
        <p:txBody>
          <a:bodyPr/>
          <a:lstStyle>
            <a:lvl1pPr>
              <a:defRPr/>
            </a:lvl1pPr>
          </a:lstStyle>
          <a:p>
            <a:endParaRPr lang="en-US"/>
          </a:p>
        </p:txBody>
      </p:sp>
      <p:sp>
        <p:nvSpPr>
          <p:cNvPr id="57360" name="Rectangle 1040"/>
          <p:cNvSpPr>
            <a:spLocks noGrp="1" noChangeArrowheads="1"/>
          </p:cNvSpPr>
          <p:nvPr>
            <p:ph type="sldNum" sz="quarter" idx="4"/>
          </p:nvPr>
        </p:nvSpPr>
        <p:spPr>
          <a:xfrm>
            <a:off x="7010400" y="6248400"/>
            <a:ext cx="1905000" cy="457200"/>
          </a:xfrm>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459A455-00C3-4211-9FA9-553BA5EEDA00}" type="datetime1">
              <a:rPr lang="en-US" smtClean="0"/>
              <a:t>3/26/2023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1A2E37E-382E-4811-96AF-61D9CA347283}" type="datetime1">
              <a:rPr lang="en-US" smtClean="0"/>
              <a:t>3/26/2023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FA34904-D0C9-4A25-A85C-34ED9406CF09}" type="datetime1">
              <a:rPr lang="en-US" smtClean="0"/>
              <a:t>3/26/2023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8B59F35-D699-425D-8F60-24F8E102ACC3}" type="datetime1">
              <a:rPr lang="en-US" smtClean="0"/>
              <a:t>3/26/2023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0734"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0BC5E9F-A1B8-410C-B552-9A13AAF08DA9}" type="datetime1">
              <a:rPr lang="en-US" smtClean="0"/>
              <a:t>3/26/2023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9B655D0E-F3C9-4144-8AD4-5ACF128DAC4C}" type="datetime1">
              <a:rPr lang="en-US" smtClean="0"/>
              <a:t>3/26/2023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79A06F8-6EC0-4697-B7C2-3B3B95C4E25D}" type="datetime1">
              <a:rPr lang="en-US" smtClean="0"/>
              <a:t>3/26/2023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04436C5-24FE-41B0-A61A-FD78D9C9CDDF}" type="datetime1">
              <a:rPr lang="en-US" smtClean="0"/>
              <a:t>3/26/2023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BAF0909-24E3-481A-AA74-E5B7F2589911}" type="datetime1">
              <a:rPr lang="en-US" smtClean="0"/>
              <a:t>3/26/2023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05062A2-F39D-4F9F-AC39-B0496E6C1050}" type="datetime1">
              <a:rPr lang="en-US" smtClean="0"/>
              <a:t>3/26/2023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6F7D5F-98BF-4A7D-8B34-0BEE9A89AC4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6322" name="Freeform 2"/>
          <p:cNvSpPr>
            <a:spLocks/>
          </p:cNvSpPr>
          <p:nvPr/>
        </p:nvSpPr>
        <p:spPr bwMode="hidden">
          <a:xfrm>
            <a:off x="-11289" y="1836738"/>
            <a:ext cx="2269067"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endParaRPr lang="en-US" dirty="0"/>
          </a:p>
        </p:txBody>
      </p:sp>
      <p:sp>
        <p:nvSpPr>
          <p:cNvPr id="56323" name="Freeform 3"/>
          <p:cNvSpPr>
            <a:spLocks/>
          </p:cNvSpPr>
          <p:nvPr/>
        </p:nvSpPr>
        <p:spPr bwMode="hidden">
          <a:xfrm>
            <a:off x="108656"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endParaRPr lang="en-US" dirty="0"/>
          </a:p>
        </p:txBody>
      </p:sp>
      <p:sp>
        <p:nvSpPr>
          <p:cNvPr id="56324" name="Freeform 4"/>
          <p:cNvSpPr>
            <a:spLocks/>
          </p:cNvSpPr>
          <p:nvPr/>
        </p:nvSpPr>
        <p:spPr bwMode="hidden">
          <a:xfrm>
            <a:off x="1192390" y="354014"/>
            <a:ext cx="2266244"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endParaRPr lang="en-US" dirty="0"/>
          </a:p>
        </p:txBody>
      </p:sp>
      <p:sp>
        <p:nvSpPr>
          <p:cNvPr id="56325" name="Freeform 5"/>
          <p:cNvSpPr>
            <a:spLocks/>
          </p:cNvSpPr>
          <p:nvPr/>
        </p:nvSpPr>
        <p:spPr bwMode="hidden">
          <a:xfrm>
            <a:off x="2531534"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endParaRPr lang="en-US" dirty="0"/>
          </a:p>
        </p:txBody>
      </p:sp>
      <p:sp>
        <p:nvSpPr>
          <p:cNvPr id="56326" name="Freeform 6"/>
          <p:cNvSpPr>
            <a:spLocks/>
          </p:cNvSpPr>
          <p:nvPr/>
        </p:nvSpPr>
        <p:spPr bwMode="hidden">
          <a:xfrm>
            <a:off x="2823" y="4797425"/>
            <a:ext cx="3417711"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endParaRPr lang="en-US" dirty="0"/>
          </a:p>
        </p:txBody>
      </p:sp>
      <p:sp>
        <p:nvSpPr>
          <p:cNvPr id="56327" name="Freeform 7"/>
          <p:cNvSpPr>
            <a:spLocks/>
          </p:cNvSpPr>
          <p:nvPr/>
        </p:nvSpPr>
        <p:spPr bwMode="hidden">
          <a:xfrm>
            <a:off x="4494389" y="4425951"/>
            <a:ext cx="2263422"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endParaRPr lang="en-US" dirty="0"/>
          </a:p>
        </p:txBody>
      </p:sp>
      <p:sp>
        <p:nvSpPr>
          <p:cNvPr id="56328" name="Freeform 8"/>
          <p:cNvSpPr>
            <a:spLocks/>
          </p:cNvSpPr>
          <p:nvPr/>
        </p:nvSpPr>
        <p:spPr bwMode="hidden">
          <a:xfrm>
            <a:off x="5647267" y="487363"/>
            <a:ext cx="2928056"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endParaRPr lang="en-US" dirty="0"/>
          </a:p>
        </p:txBody>
      </p:sp>
      <p:sp>
        <p:nvSpPr>
          <p:cNvPr id="56329" name="Freeform 9"/>
          <p:cNvSpPr>
            <a:spLocks/>
          </p:cNvSpPr>
          <p:nvPr/>
        </p:nvSpPr>
        <p:spPr bwMode="hidden">
          <a:xfrm>
            <a:off x="7147278" y="2555876"/>
            <a:ext cx="2008011"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endParaRPr lang="en-US" dirty="0"/>
          </a:p>
        </p:txBody>
      </p:sp>
      <p:pic>
        <p:nvPicPr>
          <p:cNvPr id="56330" name="Picture 10" descr="C:\My Documents\bits\Facbanna.png"/>
          <p:cNvPicPr>
            <a:picLocks noChangeAspect="1" noChangeArrowheads="1"/>
          </p:cNvPicPr>
          <p:nvPr/>
        </p:nvPicPr>
        <p:blipFill>
          <a:blip r:embed="rId13" cstate="print"/>
          <a:srcRect/>
          <a:stretch>
            <a:fillRect/>
          </a:stretch>
        </p:blipFill>
        <p:spPr bwMode="invGray">
          <a:xfrm>
            <a:off x="2823" y="-3175"/>
            <a:ext cx="804333" cy="6858000"/>
          </a:xfrm>
          <a:prstGeom prst="rect">
            <a:avLst/>
          </a:prstGeom>
          <a:noFill/>
        </p:spPr>
      </p:pic>
      <p:sp>
        <p:nvSpPr>
          <p:cNvPr id="56331"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GB"/>
          </a:p>
        </p:txBody>
      </p:sp>
      <p:sp>
        <p:nvSpPr>
          <p:cNvPr id="56332"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6333"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fld id="{74D8C4EA-1756-4240-B0D4-4EB1EE845B03}" type="datetime1">
              <a:rPr lang="en-US" smtClean="0"/>
              <a:t>3/26/2023</a:t>
            </a:fld>
            <a:endParaRPr lang="en-US"/>
          </a:p>
        </p:txBody>
      </p:sp>
      <p:sp>
        <p:nvSpPr>
          <p:cNvPr id="56334" name="Rectangle 14"/>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endParaRPr lang="en-US"/>
          </a:p>
        </p:txBody>
      </p:sp>
      <p:sp>
        <p:nvSpPr>
          <p:cNvPr id="56335"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fld id="{B06F7D5F-98BF-4A7D-8B34-0BEE9A89AC4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translatum.gr/forum/index.php?topic=62485.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E56C-97B4-BB27-5E9C-956CD26079E9}"/>
              </a:ext>
            </a:extLst>
          </p:cNvPr>
          <p:cNvSpPr>
            <a:spLocks noGrp="1"/>
          </p:cNvSpPr>
          <p:nvPr>
            <p:ph type="title"/>
          </p:nvPr>
        </p:nvSpPr>
        <p:spPr>
          <a:xfrm>
            <a:off x="1066800" y="676275"/>
            <a:ext cx="7772400" cy="542926"/>
          </a:xfrm>
        </p:spPr>
        <p:txBody>
          <a:bodyPr/>
          <a:lstStyle/>
          <a:p>
            <a:pPr algn="ctr"/>
            <a:r>
              <a:rPr lang="en-IE" sz="1800" b="1" dirty="0"/>
              <a:t>Adult Learning and Experiences of Crises: </a:t>
            </a:r>
            <a:br>
              <a:rPr lang="en-IE" sz="1800" b="1" dirty="0"/>
            </a:br>
            <a:br>
              <a:rPr lang="en-IE" sz="1800" b="1" dirty="0"/>
            </a:br>
            <a:r>
              <a:rPr lang="en-IE" sz="1800" b="1" dirty="0"/>
              <a:t>Interrogating Critical Theory, Democracy and Citizenship Education</a:t>
            </a:r>
          </a:p>
        </p:txBody>
      </p:sp>
      <p:sp>
        <p:nvSpPr>
          <p:cNvPr id="3" name="Content Placeholder 2">
            <a:extLst>
              <a:ext uri="{FF2B5EF4-FFF2-40B4-BE49-F238E27FC236}">
                <a16:creationId xmlns:a16="http://schemas.microsoft.com/office/drawing/2014/main" id="{634EAA78-D322-EA8C-0A5C-0C1781311679}"/>
              </a:ext>
            </a:extLst>
          </p:cNvPr>
          <p:cNvSpPr>
            <a:spLocks noGrp="1"/>
          </p:cNvSpPr>
          <p:nvPr>
            <p:ph idx="1"/>
          </p:nvPr>
        </p:nvSpPr>
        <p:spPr>
          <a:xfrm>
            <a:off x="1066800" y="1524000"/>
            <a:ext cx="7772400" cy="4267200"/>
          </a:xfrm>
        </p:spPr>
        <p: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a:pPr>
            <a:r>
              <a:rPr kumimoji="0" lang="en-IE" sz="1600" b="0" i="0" u="none" strike="noStrike" kern="0" cap="none" spc="0" normalizeH="0" baseline="0" noProof="0" dirty="0">
                <a:ln>
                  <a:noFill/>
                </a:ln>
                <a:solidFill>
                  <a:srgbClr val="EAEAEA"/>
                </a:solidFill>
                <a:effectLst/>
                <a:uLnTx/>
                <a:uFillTx/>
                <a:latin typeface="Arial"/>
                <a:ea typeface="+mn-ea"/>
                <a:cs typeface="+mn-cs"/>
              </a:rPr>
              <a:t>Ted Fleming</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a:pPr>
            <a:endParaRPr kumimoji="0" lang="en-IE" sz="1600" b="0" i="0" u="none" strike="noStrike" kern="0" cap="none" spc="0" normalizeH="0" baseline="0" noProof="0" dirty="0">
              <a:ln>
                <a:noFill/>
              </a:ln>
              <a:solidFill>
                <a:srgbClr val="EAEAEA"/>
              </a:solidFill>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a:pPr>
            <a:r>
              <a:rPr kumimoji="0" lang="en-IE" sz="1600" b="0" i="0" u="none" strike="noStrike" kern="0" cap="none" spc="0" normalizeH="0" baseline="0" noProof="0" dirty="0">
                <a:ln>
                  <a:noFill/>
                </a:ln>
                <a:solidFill>
                  <a:srgbClr val="EAEAEA"/>
                </a:solidFill>
                <a:effectLst/>
                <a:uLnTx/>
                <a:uFillTx/>
                <a:latin typeface="Arial"/>
                <a:ea typeface="+mn-ea"/>
                <a:cs typeface="+mn-cs"/>
              </a:rPr>
              <a:t>Adjunct Associate Professor </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a:pPr>
            <a:r>
              <a:rPr kumimoji="0" lang="en-IE" sz="1600" b="0" i="0" u="none" strike="noStrike" kern="0" cap="none" spc="0" normalizeH="0" baseline="0" noProof="0" dirty="0">
                <a:ln>
                  <a:noFill/>
                </a:ln>
                <a:solidFill>
                  <a:srgbClr val="EAEAEA"/>
                </a:solidFill>
                <a:effectLst/>
                <a:uLnTx/>
                <a:uFillTx/>
                <a:latin typeface="Arial"/>
                <a:ea typeface="+mn-ea"/>
                <a:cs typeface="+mn-cs"/>
              </a:rPr>
              <a:t>Teachers College Columbia University, New York</a:t>
            </a:r>
          </a:p>
          <a:p>
            <a:pPr marL="0" indent="0" algn="ctr">
              <a:lnSpc>
                <a:spcPct val="150000"/>
              </a:lnSpc>
              <a:buNone/>
            </a:pPr>
            <a:r>
              <a:rPr lang="en-US" sz="1600" dirty="0">
                <a:latin typeface="Calibri" panose="020F0502020204030204" pitchFamily="34" charset="0"/>
                <a:ea typeface="Arial" panose="020B0604020202020204" pitchFamily="34" charset="0"/>
                <a:cs typeface="Times New Roman" panose="02020603050405020304" pitchFamily="18" charset="0"/>
              </a:rPr>
              <a:t>at </a:t>
            </a:r>
          </a:p>
          <a:p>
            <a:pPr marL="0" indent="0" algn="ctr">
              <a:buNone/>
            </a:pPr>
            <a:r>
              <a:rPr lang="en-US" sz="1600" dirty="0">
                <a:latin typeface="Calibri" panose="020F0502020204030204" pitchFamily="34" charset="0"/>
                <a:ea typeface="Arial" panose="020B0604020202020204" pitchFamily="34" charset="0"/>
                <a:cs typeface="Times New Roman" panose="02020603050405020304" pitchFamily="18" charset="0"/>
              </a:rPr>
              <a:t>National and </a:t>
            </a:r>
            <a:r>
              <a:rPr lang="en-US" sz="1600" dirty="0" err="1">
                <a:latin typeface="Calibri" panose="020F0502020204030204" pitchFamily="34" charset="0"/>
                <a:ea typeface="Arial" panose="020B0604020202020204" pitchFamily="34" charset="0"/>
                <a:cs typeface="Times New Roman" panose="02020603050405020304" pitchFamily="18" charset="0"/>
              </a:rPr>
              <a:t>Kapodistrian</a:t>
            </a:r>
            <a:r>
              <a:rPr lang="en-US" sz="1600" dirty="0">
                <a:latin typeface="Calibri" panose="020F0502020204030204" pitchFamily="34" charset="0"/>
                <a:ea typeface="Arial" panose="020B0604020202020204" pitchFamily="34" charset="0"/>
                <a:cs typeface="Times New Roman" panose="02020603050405020304" pitchFamily="18" charset="0"/>
              </a:rPr>
              <a:t> University of Athens,   March 30, 2023 </a:t>
            </a:r>
          </a:p>
          <a:p>
            <a:pPr marL="0" indent="0" algn="ctr">
              <a:lnSpc>
                <a:spcPct val="150000"/>
              </a:lnSpc>
              <a:buNone/>
            </a:pPr>
            <a:endParaRPr lang="en-US" sz="1600" dirty="0">
              <a:effectLst/>
              <a:latin typeface="Calibri" panose="020F0502020204030204" pitchFamily="34" charset="0"/>
              <a:ea typeface="Arial" panose="020B0604020202020204" pitchFamily="34" charset="0"/>
              <a:cs typeface="Times New Roman" panose="02020603050405020304" pitchFamily="18" charset="0"/>
            </a:endParaRPr>
          </a:p>
          <a:p>
            <a:pPr marL="0" indent="0" algn="ctr">
              <a:lnSpc>
                <a:spcPct val="150000"/>
              </a:lnSpc>
              <a:buNone/>
            </a:pPr>
            <a:r>
              <a:rPr lang="en-US" sz="1600" dirty="0">
                <a:effectLst/>
                <a:latin typeface="Calibri" panose="020F0502020204030204" pitchFamily="34" charset="0"/>
                <a:ea typeface="Arial" panose="020B0604020202020204" pitchFamily="34" charset="0"/>
                <a:cs typeface="Times New Roman" panose="02020603050405020304" pitchFamily="18" charset="0"/>
              </a:rPr>
              <a:t>Conference </a:t>
            </a:r>
          </a:p>
          <a:p>
            <a:pPr marL="0" indent="0" algn="ctr">
              <a:lnSpc>
                <a:spcPct val="150000"/>
              </a:lnSpc>
              <a:buNone/>
            </a:pPr>
            <a:r>
              <a:rPr lang="en-US" sz="1600" i="1" dirty="0">
                <a:effectLst/>
                <a:latin typeface="Calibri" panose="020F0502020204030204" pitchFamily="34" charset="0"/>
                <a:ea typeface="Arial" panose="020B0604020202020204" pitchFamily="34" charset="0"/>
                <a:cs typeface="Times New Roman" panose="02020603050405020304" pitchFamily="18" charset="0"/>
              </a:rPr>
              <a:t>Lifelong Learning and Adult Education in Turbulent Times: </a:t>
            </a:r>
          </a:p>
          <a:p>
            <a:pPr marL="0" indent="0" algn="ctr">
              <a:lnSpc>
                <a:spcPct val="150000"/>
              </a:lnSpc>
              <a:buNone/>
            </a:pPr>
            <a:r>
              <a:rPr lang="en-US" sz="1600" i="1" dirty="0">
                <a:effectLst/>
                <a:latin typeface="Calibri" panose="020F0502020204030204" pitchFamily="34" charset="0"/>
                <a:ea typeface="Arial" panose="020B0604020202020204" pitchFamily="34" charset="0"/>
                <a:cs typeface="Times New Roman" panose="02020603050405020304" pitchFamily="18" charset="0"/>
              </a:rPr>
              <a:t>Paths to Social Inclusion and Social Cohesion” </a:t>
            </a:r>
          </a:p>
          <a:p>
            <a:pPr marL="0" indent="0" algn="ctr">
              <a:lnSpc>
                <a:spcPct val="150000"/>
              </a:lnSpc>
              <a:buNone/>
            </a:pPr>
            <a:endParaRPr lang="en-US" sz="1600" dirty="0">
              <a:effectLst/>
              <a:latin typeface="Calibri" panose="020F0502020204030204" pitchFamily="34" charset="0"/>
              <a:ea typeface="Arial" panose="020B0604020202020204" pitchFamily="34" charset="0"/>
              <a:cs typeface="Times New Roman" panose="02020603050405020304" pitchFamily="18" charset="0"/>
            </a:endParaRPr>
          </a:p>
          <a:p>
            <a:endParaRPr lang="en-IE" sz="1600" dirty="0"/>
          </a:p>
        </p:txBody>
      </p:sp>
      <p:pic>
        <p:nvPicPr>
          <p:cNvPr id="5" name="Picture 4">
            <a:extLst>
              <a:ext uri="{FF2B5EF4-FFF2-40B4-BE49-F238E27FC236}">
                <a16:creationId xmlns:a16="http://schemas.microsoft.com/office/drawing/2014/main" id="{FF28F472-3AE1-52F1-B196-046C0445984F}"/>
              </a:ext>
            </a:extLst>
          </p:cNvPr>
          <p:cNvPicPr>
            <a:picLocks noChangeAspect="1"/>
          </p:cNvPicPr>
          <p:nvPr/>
        </p:nvPicPr>
        <p:blipFill>
          <a:blip r:embed="rId2"/>
          <a:stretch>
            <a:fillRect/>
          </a:stretch>
        </p:blipFill>
        <p:spPr>
          <a:xfrm>
            <a:off x="6260120" y="5801446"/>
            <a:ext cx="2091109" cy="475529"/>
          </a:xfrm>
          <a:prstGeom prst="rect">
            <a:avLst/>
          </a:prstGeom>
        </p:spPr>
      </p:pic>
      <p:sp>
        <p:nvSpPr>
          <p:cNvPr id="6" name="Slide Number Placeholder 5">
            <a:extLst>
              <a:ext uri="{FF2B5EF4-FFF2-40B4-BE49-F238E27FC236}">
                <a16:creationId xmlns:a16="http://schemas.microsoft.com/office/drawing/2014/main" id="{AF2DF002-5CCE-3CFA-4541-636E9FC86021}"/>
              </a:ext>
            </a:extLst>
          </p:cNvPr>
          <p:cNvSpPr>
            <a:spLocks noGrp="1"/>
          </p:cNvSpPr>
          <p:nvPr>
            <p:ph type="sldNum" sz="quarter" idx="12"/>
          </p:nvPr>
        </p:nvSpPr>
        <p:spPr/>
        <p:txBody>
          <a:bodyPr/>
          <a:lstStyle/>
          <a:p>
            <a:fld id="{B06F7D5F-98BF-4A7D-8B34-0BEE9A89AC42}" type="slidenum">
              <a:rPr lang="en-US" smtClean="0"/>
              <a:t>1</a:t>
            </a:fld>
            <a:endParaRPr lang="en-US"/>
          </a:p>
        </p:txBody>
      </p:sp>
    </p:spTree>
    <p:extLst>
      <p:ext uri="{BB962C8B-B14F-4D97-AF65-F5344CB8AC3E}">
        <p14:creationId xmlns:p14="http://schemas.microsoft.com/office/powerpoint/2010/main" val="203046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The Age of Experience – with John Dewey as support</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1800" dirty="0"/>
              <a:t>Experience is central to Dewey</a:t>
            </a:r>
          </a:p>
          <a:p>
            <a:r>
              <a:rPr lang="en-IE" sz="1800" dirty="0"/>
              <a:t>Critique of Schooling</a:t>
            </a:r>
          </a:p>
          <a:p>
            <a:r>
              <a:rPr lang="en-IE" sz="1800" dirty="0"/>
              <a:t>Improve the quality of debate and discussion</a:t>
            </a:r>
          </a:p>
          <a:p>
            <a:r>
              <a:rPr lang="en-IE" sz="1800" dirty="0"/>
              <a:t>Our experience is a starting point for learning as it produces</a:t>
            </a:r>
          </a:p>
          <a:p>
            <a:r>
              <a:rPr lang="en-IE" sz="1800" dirty="0"/>
              <a:t>Perplexity – the beginning of ….. Wisdom, curiosity, learning.</a:t>
            </a:r>
          </a:p>
          <a:p>
            <a:endParaRPr lang="en-IE" sz="2000" dirty="0"/>
          </a:p>
          <a:p>
            <a:r>
              <a:rPr lang="en-US" sz="2000" dirty="0">
                <a:latin typeface="Calibri" panose="020F0502020204030204" pitchFamily="34" charset="0"/>
                <a:ea typeface="Arial" panose="020B0604020202020204" pitchFamily="34" charset="0"/>
                <a:cs typeface="Times New Roman" panose="02020603050405020304" pitchFamily="18" charset="0"/>
              </a:rPr>
              <a:t>The 'demand for the solution of a perplexity is the steadying and guiding factor in the entire process of reflection' (Dewey, 1933, p. 24). </a:t>
            </a:r>
          </a:p>
          <a:p>
            <a:r>
              <a:rPr lang="en-US" sz="2000" dirty="0">
                <a:latin typeface="Calibri" panose="020F0502020204030204" pitchFamily="34" charset="0"/>
                <a:ea typeface="Arial" panose="020B0604020202020204" pitchFamily="34" charset="0"/>
                <a:cs typeface="Times New Roman" panose="02020603050405020304" pitchFamily="18" charset="0"/>
              </a:rPr>
              <a:t>When a 'perplexity lays hold of a mind ... that mind is alert and enquiring because [it is] stimulated from within' (Dewey, 1933, p. 207). </a:t>
            </a:r>
          </a:p>
          <a:p>
            <a:r>
              <a:rPr lang="en-US" sz="2000" dirty="0">
                <a:latin typeface="Calibri" panose="020F0502020204030204" pitchFamily="34" charset="0"/>
                <a:ea typeface="Arial" panose="020B0604020202020204" pitchFamily="34" charset="0"/>
                <a:cs typeface="Times New Roman" panose="02020603050405020304" pitchFamily="18" charset="0"/>
              </a:rPr>
              <a:t>The critical mind always remains uncertain, able to doubt and embraces partial solutions that may or must suffice for now - even if the mind experiences an 'emotional disturbance' (Dewey, 1933, p. 24).</a:t>
            </a:r>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10</a:t>
            </a:fld>
            <a:endParaRPr lang="en-US"/>
          </a:p>
        </p:txBody>
      </p:sp>
    </p:spTree>
    <p:extLst>
      <p:ext uri="{BB962C8B-B14F-4D97-AF65-F5344CB8AC3E}">
        <p14:creationId xmlns:p14="http://schemas.microsoft.com/office/powerpoint/2010/main" val="55829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What is adult learning?</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US" sz="2000" kern="0" dirty="0">
                <a:effectLst/>
                <a:latin typeface="Calibri" panose="020F0502020204030204" pitchFamily="34" charset="0"/>
                <a:ea typeface="Arial" panose="020B0604020202020204" pitchFamily="34" charset="0"/>
                <a:cs typeface="Times New Roman" panose="02020603050405020304" pitchFamily="18" charset="0"/>
              </a:rPr>
              <a:t>The process of re-thinking everything we inherit, defines adult learning, or more accurately adult transformative learning. </a:t>
            </a:r>
          </a:p>
          <a:p>
            <a:endParaRPr lang="en-US" sz="2000" dirty="0">
              <a:latin typeface="Calibri" panose="020F0502020204030204" pitchFamily="34" charset="0"/>
              <a:ea typeface="Arial" panose="020B0604020202020204" pitchFamily="34" charset="0"/>
              <a:cs typeface="Times New Roman" panose="02020603050405020304" pitchFamily="18" charset="0"/>
            </a:endParaRPr>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Thinking in this way, critical thinking, involves engaging with our experience of the inherited world view, or lifeworld. </a:t>
            </a:r>
          </a:p>
          <a:p>
            <a:endParaRPr lang="en-US" sz="2000" dirty="0">
              <a:latin typeface="Calibri" panose="020F0502020204030204" pitchFamily="34" charset="0"/>
              <a:ea typeface="Arial" panose="020B0604020202020204" pitchFamily="34" charset="0"/>
              <a:cs typeface="Times New Roman" panose="02020603050405020304" pitchFamily="18" charset="0"/>
            </a:endParaRPr>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The educational task for each individual or learning society is to engage in problematizing (Freire) what we have until that moment taken for granted. </a:t>
            </a:r>
          </a:p>
          <a:p>
            <a:endParaRPr lang="en-US" sz="2000" dirty="0">
              <a:latin typeface="Calibri" panose="020F0502020204030204" pitchFamily="34" charset="0"/>
              <a:ea typeface="Arial" panose="020B0604020202020204" pitchFamily="34" charset="0"/>
              <a:cs typeface="Times New Roman" panose="02020603050405020304" pitchFamily="18" charset="0"/>
            </a:endParaRPr>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Teachers are facilitators of this process. </a:t>
            </a:r>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11</a:t>
            </a:fld>
            <a:endParaRPr lang="en-US"/>
          </a:p>
        </p:txBody>
      </p:sp>
    </p:spTree>
    <p:extLst>
      <p:ext uri="{BB962C8B-B14F-4D97-AF65-F5344CB8AC3E}">
        <p14:creationId xmlns:p14="http://schemas.microsoft.com/office/powerpoint/2010/main" val="328792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124464"/>
          </a:xfrm>
        </p:spPr>
        <p:txBody>
          <a:bodyPr/>
          <a:lstStyle/>
          <a:p>
            <a:r>
              <a:rPr lang="en-IE" sz="1800" b="1" dirty="0"/>
              <a:t>Threats to learning</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852616"/>
            <a:ext cx="7391400" cy="5014785"/>
          </a:xfrm>
        </p:spPr>
        <p:txBody>
          <a:bodyPr/>
          <a:lstStyle/>
          <a:p>
            <a:pPr>
              <a:lnSpc>
                <a:spcPct val="150000"/>
              </a:lnSpc>
            </a:pPr>
            <a:r>
              <a:rPr lang="en-US" sz="2000" dirty="0">
                <a:effectLst/>
                <a:latin typeface="Calibri" panose="020F0502020204030204" pitchFamily="34" charset="0"/>
                <a:ea typeface="Arial" panose="020B0604020202020204" pitchFamily="34" charset="0"/>
                <a:cs typeface="Times New Roman" panose="02020603050405020304" pitchFamily="18" charset="0"/>
              </a:rPr>
              <a:t>We also know that the fundamentalism of the Far Right ultimately leads to prohibiting public expressions of the experiences of citizens - look at Russia</a:t>
            </a:r>
            <a:r>
              <a:rPr lang="en-US" sz="2000" dirty="0">
                <a:latin typeface="Calibri" panose="020F0502020204030204" pitchFamily="34" charset="0"/>
                <a:ea typeface="Arial" panose="020B0604020202020204" pitchFamily="34" charset="0"/>
                <a:cs typeface="Times New Roman" panose="02020603050405020304" pitchFamily="18" charset="0"/>
              </a:rPr>
              <a:t>. </a:t>
            </a:r>
          </a:p>
          <a:p>
            <a:pPr>
              <a:lnSpc>
                <a:spcPct val="150000"/>
              </a:lnSpc>
            </a:pPr>
            <a:endParaRPr lang="en-US" sz="2000" dirty="0">
              <a:latin typeface="Calibri" panose="020F0502020204030204" pitchFamily="34" charset="0"/>
              <a:ea typeface="Arial" panose="020B0604020202020204" pitchFamily="34" charset="0"/>
              <a:cs typeface="Times New Roman" panose="02020603050405020304" pitchFamily="18" charset="0"/>
            </a:endParaRPr>
          </a:p>
          <a:p>
            <a:pPr>
              <a:lnSpc>
                <a:spcPct val="150000"/>
              </a:lnSpc>
            </a:pPr>
            <a:r>
              <a:rPr lang="en-US" sz="2000" dirty="0">
                <a:latin typeface="Calibri" panose="020F0502020204030204" pitchFamily="34" charset="0"/>
                <a:ea typeface="Arial" panose="020B0604020202020204" pitchFamily="34" charset="0"/>
                <a:cs typeface="Times New Roman" panose="02020603050405020304" pitchFamily="18" charset="0"/>
              </a:rPr>
              <a:t>To prohibit the expression of experience is an early stage in the move toward the Far Right.</a:t>
            </a:r>
            <a:endParaRPr lang="en-IE"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endParaRPr lang="en-US" sz="2000" dirty="0">
              <a:effectLst/>
              <a:latin typeface="Calibri" panose="020F0502020204030204" pitchFamily="34" charset="0"/>
              <a:ea typeface="Arial" panose="020B0604020202020204" pitchFamily="34" charset="0"/>
              <a:cs typeface="Times New Roman" panose="02020603050405020304" pitchFamily="18" charset="0"/>
            </a:endParaRPr>
          </a:p>
          <a:p>
            <a:pPr>
              <a:lnSpc>
                <a:spcPct val="150000"/>
              </a:lnSpc>
            </a:pPr>
            <a:r>
              <a:rPr lang="en-US" sz="2000" dirty="0">
                <a:effectLst/>
                <a:latin typeface="Calibri" panose="020F0502020204030204" pitchFamily="34" charset="0"/>
                <a:ea typeface="Arial" panose="020B0604020202020204" pitchFamily="34" charset="0"/>
                <a:cs typeface="Times New Roman" panose="02020603050405020304" pitchFamily="18" charset="0"/>
              </a:rPr>
              <a:t>The work of artists and poets is particularly threatening. </a:t>
            </a:r>
          </a:p>
          <a:p>
            <a:pPr>
              <a:lnSpc>
                <a:spcPct val="150000"/>
              </a:lnSpc>
            </a:pPr>
            <a:endParaRPr lang="en-US" sz="2000" dirty="0">
              <a:effectLst/>
              <a:latin typeface="Calibri" panose="020F0502020204030204" pitchFamily="34" charset="0"/>
              <a:ea typeface="Arial" panose="020B0604020202020204" pitchFamily="34" charset="0"/>
              <a:cs typeface="Times New Roman" panose="02020603050405020304" pitchFamily="18" charset="0"/>
            </a:endParaRPr>
          </a:p>
          <a:p>
            <a:pPr>
              <a:lnSpc>
                <a:spcPct val="150000"/>
              </a:lnSpc>
            </a:pPr>
            <a:r>
              <a:rPr lang="en-US" sz="2000" dirty="0">
                <a:effectLst/>
                <a:latin typeface="Calibri" panose="020F0502020204030204" pitchFamily="34" charset="0"/>
                <a:ea typeface="Arial" panose="020B0604020202020204" pitchFamily="34" charset="0"/>
                <a:cs typeface="Times New Roman" panose="02020603050405020304" pitchFamily="18" charset="0"/>
              </a:rPr>
              <a:t>To allow the expression of experience is the first step towards, a vibrant public sphere, democracy, and transformative learning. </a:t>
            </a: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12</a:t>
            </a:fld>
            <a:endParaRPr lang="en-US"/>
          </a:p>
        </p:txBody>
      </p:sp>
    </p:spTree>
    <p:extLst>
      <p:ext uri="{BB962C8B-B14F-4D97-AF65-F5344CB8AC3E}">
        <p14:creationId xmlns:p14="http://schemas.microsoft.com/office/powerpoint/2010/main" val="382507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endParaRPr lang="en-IE" sz="1800" b="1" dirty="0"/>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US" sz="1800" kern="0" dirty="0">
                <a:effectLst/>
                <a:latin typeface="Calibri" panose="020F0502020204030204" pitchFamily="34" charset="0"/>
                <a:ea typeface="Arial" panose="020B0604020202020204" pitchFamily="34" charset="0"/>
                <a:cs typeface="Times New Roman" panose="02020603050405020304" pitchFamily="18" charset="0"/>
              </a:rPr>
              <a:t>Dewey (1966) defines education as "that reconstruction or reorganization of experience which adds to the meaning of experience, and which increases ability to direct the course of subsequent experience" (p. 76) and includes "organizing, restructuring and transforming" experience (p. 50). </a:t>
            </a:r>
          </a:p>
          <a:p>
            <a:r>
              <a:rPr lang="en-US" sz="1800" kern="0" dirty="0">
                <a:effectLst/>
                <a:latin typeface="Calibri" panose="020F0502020204030204" pitchFamily="34" charset="0"/>
                <a:ea typeface="Arial" panose="020B0604020202020204" pitchFamily="34" charset="0"/>
                <a:cs typeface="Times New Roman" panose="02020603050405020304" pitchFamily="18" charset="0"/>
              </a:rPr>
              <a:t>For Dewey experience has two dimensions: </a:t>
            </a:r>
          </a:p>
          <a:p>
            <a:endParaRPr lang="en-US" sz="1800" kern="0" dirty="0">
              <a:effectLst/>
              <a:latin typeface="Calibri" panose="020F0502020204030204" pitchFamily="34" charset="0"/>
              <a:ea typeface="Arial" panose="020B0604020202020204" pitchFamily="34" charset="0"/>
              <a:cs typeface="Times New Roman" panose="02020603050405020304" pitchFamily="18" charset="0"/>
            </a:endParaRPr>
          </a:p>
          <a:p>
            <a:r>
              <a:rPr lang="en-US" sz="1800" dirty="0">
                <a:latin typeface="Calibri" panose="020F0502020204030204" pitchFamily="34" charset="0"/>
                <a:ea typeface="Arial" panose="020B0604020202020204" pitchFamily="34" charset="0"/>
                <a:cs typeface="Times New Roman" panose="02020603050405020304" pitchFamily="18" charset="0"/>
              </a:rPr>
              <a:t>	</a:t>
            </a:r>
            <a:r>
              <a:rPr lang="en-US" sz="1800" kern="0" dirty="0">
                <a:effectLst/>
                <a:latin typeface="Calibri" panose="020F0502020204030204" pitchFamily="34" charset="0"/>
                <a:ea typeface="Arial" panose="020B0604020202020204" pitchFamily="34" charset="0"/>
                <a:cs typeface="Times New Roman" panose="02020603050405020304" pitchFamily="18" charset="0"/>
              </a:rPr>
              <a:t>First, experience is in </a:t>
            </a:r>
            <a:r>
              <a:rPr lang="en-US" sz="1800" u="sng" kern="0" dirty="0">
                <a:effectLst/>
                <a:latin typeface="Calibri" panose="020F0502020204030204" pitchFamily="34" charset="0"/>
                <a:ea typeface="Arial" panose="020B0604020202020204" pitchFamily="34" charset="0"/>
                <a:cs typeface="Times New Roman" panose="02020603050405020304" pitchFamily="18" charset="0"/>
              </a:rPr>
              <a:t>continuity </a:t>
            </a:r>
            <a:r>
              <a:rPr lang="en-US" sz="1800" kern="0" dirty="0">
                <a:effectLst/>
                <a:latin typeface="Calibri" panose="020F0502020204030204" pitchFamily="34" charset="0"/>
                <a:ea typeface="Arial" panose="020B0604020202020204" pitchFamily="34" charset="0"/>
                <a:cs typeface="Times New Roman" panose="02020603050405020304" pitchFamily="18" charset="0"/>
              </a:rPr>
              <a:t>with previous experience. In pursuing meaning we modify or integrate new experience with previous experiences. For Mezirow (1978) "a meaning perspective refers to the structure of cultural assumptions within which one's new experience is assimilated to - and transformed by - one's past experience" (p. 101). </a:t>
            </a:r>
          </a:p>
          <a:p>
            <a:endParaRPr lang="en-US" sz="1800" dirty="0">
              <a:latin typeface="Calibri" panose="020F0502020204030204" pitchFamily="34" charset="0"/>
              <a:ea typeface="Arial" panose="020B0604020202020204" pitchFamily="34" charset="0"/>
              <a:cs typeface="Times New Roman" panose="02020603050405020304" pitchFamily="18" charset="0"/>
            </a:endParaRPr>
          </a:p>
          <a:p>
            <a:r>
              <a:rPr lang="en-US" sz="1800" kern="0" dirty="0">
                <a:effectLst/>
                <a:latin typeface="Calibri" panose="020F0502020204030204" pitchFamily="34" charset="0"/>
                <a:ea typeface="Arial" panose="020B0604020202020204" pitchFamily="34" charset="0"/>
                <a:cs typeface="Times New Roman" panose="02020603050405020304" pitchFamily="18" charset="0"/>
              </a:rPr>
              <a:t>	Second, experience is in </a:t>
            </a:r>
            <a:r>
              <a:rPr lang="en-US" sz="1800" u="sng" kern="0" dirty="0">
                <a:effectLst/>
                <a:latin typeface="Calibri" panose="020F0502020204030204" pitchFamily="34" charset="0"/>
                <a:ea typeface="Arial" panose="020B0604020202020204" pitchFamily="34" charset="0"/>
                <a:cs typeface="Times New Roman" panose="02020603050405020304" pitchFamily="18" charset="0"/>
              </a:rPr>
              <a:t>interaction </a:t>
            </a:r>
            <a:r>
              <a:rPr lang="en-US" sz="1800" kern="0" dirty="0">
                <a:effectLst/>
                <a:latin typeface="Calibri" panose="020F0502020204030204" pitchFamily="34" charset="0"/>
                <a:ea typeface="Arial" panose="020B0604020202020204" pitchFamily="34" charset="0"/>
                <a:cs typeface="Times New Roman" panose="02020603050405020304" pitchFamily="18" charset="0"/>
              </a:rPr>
              <a:t>with one's broader environment. </a:t>
            </a:r>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13</a:t>
            </a:fld>
            <a:endParaRPr lang="en-US"/>
          </a:p>
        </p:txBody>
      </p:sp>
    </p:spTree>
    <p:extLst>
      <p:ext uri="{BB962C8B-B14F-4D97-AF65-F5344CB8AC3E}">
        <p14:creationId xmlns:p14="http://schemas.microsoft.com/office/powerpoint/2010/main" val="160718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9"/>
            <a:ext cx="7772400" cy="1964725"/>
          </a:xfrm>
        </p:spPr>
        <p:txBody>
          <a:bodyPr/>
          <a:lstStyle/>
          <a:p>
            <a:br>
              <a:rPr lang="en-IE" sz="1800" b="1" dirty="0"/>
            </a:br>
            <a:r>
              <a:rPr lang="en-IE" sz="1800" b="1" dirty="0"/>
              <a:t>Experience and the Public Sphere</a:t>
            </a:r>
            <a:br>
              <a:rPr lang="en-IE" sz="1800" b="1" dirty="0"/>
            </a:br>
            <a:br>
              <a:rPr lang="en-IE" sz="1800" b="1" dirty="0"/>
            </a:br>
            <a:r>
              <a:rPr lang="en-IE" sz="1800" b="1" dirty="0"/>
              <a:t>‘New’ insight for many (or some) who have not read Hegel….of who have read Freire</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791729"/>
            <a:ext cx="7391400" cy="4075671"/>
          </a:xfrm>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Experience is </a:t>
            </a:r>
            <a:r>
              <a:rPr lang="en-US" sz="1800" dirty="0">
                <a:effectLst/>
                <a:latin typeface="Calibri" panose="020F0502020204030204" pitchFamily="34" charset="0"/>
                <a:ea typeface="Arial" panose="020B0604020202020204" pitchFamily="34" charset="0"/>
                <a:cs typeface="Times New Roman" panose="02020603050405020304" pitchFamily="18" charset="0"/>
              </a:rPr>
              <a:t>dialectical. </a:t>
            </a:r>
          </a:p>
          <a:p>
            <a:endParaRPr lang="en-US" sz="1800" dirty="0">
              <a:latin typeface="Calibri" panose="020F0502020204030204" pitchFamily="34" charset="0"/>
              <a:ea typeface="Arial" panose="020B0604020202020204" pitchFamily="34" charset="0"/>
              <a:cs typeface="Times New Roman" panose="02020603050405020304" pitchFamily="18" charset="0"/>
            </a:endParaRPr>
          </a:p>
          <a:p>
            <a:r>
              <a:rPr lang="en-US" sz="1800" dirty="0">
                <a:effectLst/>
                <a:latin typeface="Calibri" panose="020F0502020204030204" pitchFamily="34" charset="0"/>
                <a:ea typeface="Arial" panose="020B0604020202020204" pitchFamily="34" charset="0"/>
                <a:cs typeface="Times New Roman" panose="02020603050405020304" pitchFamily="18" charset="0"/>
              </a:rPr>
              <a:t>This may have been a missed opportunity for Mezirow (and transformative learning theory) to grasp the full contextualized understanding of experience as outlined by both Hegel, Paulo Freire and Oskar Negt. </a:t>
            </a:r>
          </a:p>
          <a:p>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Arial" panose="020B0604020202020204" pitchFamily="34" charset="0"/>
                <a:cs typeface="Times New Roman" panose="02020603050405020304" pitchFamily="18" charset="0"/>
              </a:rPr>
              <a:t>A vibrant public sphere is the bedrock of an active democratic society and adult education has a powerful role in developing the 'communities of publics' that engage in the public opinion forming processes (Rasmussen, 2021, p. 15). </a:t>
            </a:r>
          </a:p>
          <a:p>
            <a:r>
              <a:rPr lang="en-US" sz="1800" dirty="0">
                <a:latin typeface="Calibri" panose="020F0502020204030204" pitchFamily="34" charset="0"/>
                <a:ea typeface="Arial" panose="020B0604020202020204" pitchFamily="34" charset="0"/>
                <a:cs typeface="Times New Roman" panose="02020603050405020304" pitchFamily="18" charset="0"/>
              </a:rPr>
              <a:t>W</a:t>
            </a:r>
            <a:r>
              <a:rPr lang="en-US" sz="1800" dirty="0">
                <a:effectLst/>
                <a:latin typeface="Calibri" panose="020F0502020204030204" pitchFamily="34" charset="0"/>
                <a:ea typeface="Arial" panose="020B0604020202020204" pitchFamily="34" charset="0"/>
                <a:cs typeface="Times New Roman" panose="02020603050405020304" pitchFamily="18" charset="0"/>
              </a:rPr>
              <a:t>e can clearly see the public sphere has changed significantly in the last 50 years. It is digital, commodified and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globalized (Habermas, 2022). </a:t>
            </a:r>
          </a:p>
          <a:p>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Democracy</a:t>
            </a:r>
            <a:r>
              <a:rPr lang="en-US" sz="1800" dirty="0">
                <a:effectLst/>
                <a:latin typeface="Calibri" panose="020F0502020204030204" pitchFamily="34" charset="0"/>
                <a:ea typeface="Arial" panose="020B0604020202020204" pitchFamily="34" charset="0"/>
                <a:cs typeface="Times New Roman" panose="02020603050405020304" pitchFamily="18" charset="0"/>
              </a:rPr>
              <a:t> cannot survive in the current digital world without an inclusive public sphere and a deliberative process for the formation of public opinion.</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14</a:t>
            </a:fld>
            <a:endParaRPr lang="en-US"/>
          </a:p>
        </p:txBody>
      </p:sp>
    </p:spTree>
    <p:extLst>
      <p:ext uri="{BB962C8B-B14F-4D97-AF65-F5344CB8AC3E}">
        <p14:creationId xmlns:p14="http://schemas.microsoft.com/office/powerpoint/2010/main" val="344639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Transformative Learning Transforming Experience</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pPr>
              <a:lnSpc>
                <a:spcPct val="150000"/>
              </a:lnSpc>
            </a:pPr>
            <a:r>
              <a:rPr lang="en-US" sz="1800" dirty="0">
                <a:effectLst/>
                <a:latin typeface="Calibri" panose="020F0502020204030204" pitchFamily="34" charset="0"/>
                <a:ea typeface="Arial" panose="020B0604020202020204" pitchFamily="34" charset="0"/>
                <a:cs typeface="Times New Roman" panose="02020603050405020304" pitchFamily="18" charset="0"/>
              </a:rPr>
              <a:t>Mezirow (1985) defines transformative learning as; ...</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150000"/>
              </a:lnSpc>
            </a:pPr>
            <a:r>
              <a:rPr lang="en-US" sz="1800" dirty="0">
                <a:effectLst/>
                <a:latin typeface="Calibri" panose="020F0502020204030204" pitchFamily="34" charset="0"/>
                <a:ea typeface="Arial" panose="020B0604020202020204" pitchFamily="34" charset="0"/>
                <a:cs typeface="Times New Roman" panose="02020603050405020304" pitchFamily="18" charset="0"/>
              </a:rPr>
              <a:t>the process of becoming critically aware of how and why the structure of our psychocultural assumptions has come to constrain the way in which we perceive our world, of reconstituting that structure in a way that allows us to be more inclusive and discriminating in our integrating of experience and to act on these new understandings ... (p. 22).</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15</a:t>
            </a:fld>
            <a:endParaRPr lang="en-US"/>
          </a:p>
        </p:txBody>
      </p:sp>
    </p:spTree>
    <p:extLst>
      <p:ext uri="{BB962C8B-B14F-4D97-AF65-F5344CB8AC3E}">
        <p14:creationId xmlns:p14="http://schemas.microsoft.com/office/powerpoint/2010/main" val="1716829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Transformative Conversations </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US" sz="2000" kern="0" dirty="0">
                <a:effectLst/>
                <a:latin typeface="Calibri" panose="020F0502020204030204" pitchFamily="34" charset="0"/>
                <a:ea typeface="Arial" panose="020B0604020202020204" pitchFamily="34" charset="0"/>
                <a:cs typeface="Times New Roman" panose="02020603050405020304" pitchFamily="18" charset="0"/>
              </a:rPr>
              <a:t>The kinds of discussions and conversations that lead to transformative learning (Mezirow, 1996, p. 115) are open, free, egalitarian, inclusive and participatory and exactly the kinds of discourses that </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Habermas (1987)</a:t>
            </a:r>
            <a:r>
              <a:rPr lang="en-US" sz="2000" kern="0" dirty="0">
                <a:effectLst/>
                <a:latin typeface="Calibri" panose="020F0502020204030204" pitchFamily="34" charset="0"/>
                <a:ea typeface="Arial" panose="020B0604020202020204" pitchFamily="34" charset="0"/>
                <a:cs typeface="Times New Roman" panose="02020603050405020304" pitchFamily="18" charset="0"/>
              </a:rPr>
              <a:t> describes as communicative action.. </a:t>
            </a:r>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In order to be understood, there must be intelligible talk, it must be true, justified, sincere and without the intention to deceive (Mezirow, 1991a, p. 65). </a:t>
            </a:r>
          </a:p>
          <a:p>
            <a:endParaRPr lang="en-US" sz="2000" dirty="0">
              <a:latin typeface="Calibri" panose="020F0502020204030204" pitchFamily="34" charset="0"/>
              <a:ea typeface="Arial" panose="020B0604020202020204" pitchFamily="34" charset="0"/>
              <a:cs typeface="Times New Roman" panose="02020603050405020304" pitchFamily="18" charset="0"/>
            </a:endParaRPr>
          </a:p>
          <a:p>
            <a:r>
              <a:rPr lang="en-US" sz="1800" kern="0" dirty="0">
                <a:effectLst/>
                <a:latin typeface="Calibri" panose="020F0502020204030204" pitchFamily="34" charset="0"/>
                <a:ea typeface="Arial" panose="020B0604020202020204" pitchFamily="34" charset="0"/>
                <a:cs typeface="Times New Roman" panose="02020603050405020304" pitchFamily="18" charset="0"/>
              </a:rPr>
              <a:t>Critical reflection demands a great deal from participants - emotional maturity, empathy, awareness, an ability not to be adversarial in discussions and to think and hold different and contradictory thoughts at the same time. </a:t>
            </a:r>
          </a:p>
          <a:p>
            <a:endParaRPr lang="en-US" sz="1800" dirty="0">
              <a:latin typeface="Calibri" panose="020F0502020204030204" pitchFamily="34" charset="0"/>
              <a:ea typeface="Arial" panose="020B0604020202020204" pitchFamily="34" charset="0"/>
              <a:cs typeface="Times New Roman" panose="02020603050405020304" pitchFamily="18" charset="0"/>
            </a:endParaRPr>
          </a:p>
          <a:p>
            <a:r>
              <a:rPr lang="en-US" sz="1800" kern="0" dirty="0">
                <a:effectLst/>
                <a:latin typeface="Calibri" panose="020F0502020204030204" pitchFamily="34" charset="0"/>
                <a:ea typeface="Arial" panose="020B0604020202020204" pitchFamily="34" charset="0"/>
                <a:cs typeface="Times New Roman" panose="02020603050405020304" pitchFamily="18" charset="0"/>
              </a:rPr>
              <a:t>It does not involve winning or losing but instead emphasizes consensus building - even if that is not always possible (Mezirow, 2000, p. 11). </a:t>
            </a:r>
            <a:endParaRPr lang="en-US" sz="2000" kern="0" dirty="0">
              <a:effectLst/>
              <a:latin typeface="Calibri" panose="020F0502020204030204" pitchFamily="34" charset="0"/>
              <a:ea typeface="Arial" panose="020B0604020202020204" pitchFamily="34" charset="0"/>
              <a:cs typeface="Times New Roman" panose="02020603050405020304" pitchFamily="18" charset="0"/>
            </a:endParaRP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16</a:t>
            </a:fld>
            <a:endParaRPr lang="en-US"/>
          </a:p>
        </p:txBody>
      </p:sp>
    </p:spTree>
    <p:extLst>
      <p:ext uri="{BB962C8B-B14F-4D97-AF65-F5344CB8AC3E}">
        <p14:creationId xmlns:p14="http://schemas.microsoft.com/office/powerpoint/2010/main" val="3166373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And where does democracy come into this?</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pPr marL="28575" marR="68580" fontAlgn="base">
              <a:lnSpc>
                <a:spcPct val="150000"/>
              </a:lnSpc>
              <a:spcBef>
                <a:spcPts val="500"/>
              </a:spcBef>
              <a:spcAft>
                <a:spcPts val="500"/>
              </a:spcAft>
            </a:pPr>
            <a:r>
              <a:rPr lang="en-US" sz="2000" dirty="0">
                <a:effectLst/>
                <a:latin typeface="Calibri" panose="020F0502020204030204" pitchFamily="34" charset="0"/>
                <a:ea typeface="Arial" panose="020B0604020202020204" pitchFamily="34" charset="0"/>
              </a:rPr>
              <a:t>These kinds of discussions are exactly the kinds of conversions that are demanded by a functioning democracy of active citizens. And this is the way I connect transformative learning, democracy, public sphere, critique and crises (Fleming, 2022a).</a:t>
            </a:r>
            <a:endParaRPr lang="en-IE" sz="2000" dirty="0">
              <a:effectLst/>
              <a:latin typeface="Times New Roman" panose="02020603050405020304" pitchFamily="18" charset="0"/>
              <a:ea typeface="Times New Roman" panose="02020603050405020304" pitchFamily="18" charset="0"/>
            </a:endParaRP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17</a:t>
            </a:fld>
            <a:endParaRPr lang="en-US"/>
          </a:p>
        </p:txBody>
      </p:sp>
    </p:spTree>
    <p:extLst>
      <p:ext uri="{BB962C8B-B14F-4D97-AF65-F5344CB8AC3E}">
        <p14:creationId xmlns:p14="http://schemas.microsoft.com/office/powerpoint/2010/main" val="214191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Oskar Negt – A critical theory of experience</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2000" dirty="0"/>
              <a:t>“Experiences of the world unite”</a:t>
            </a:r>
          </a:p>
          <a:p>
            <a:endParaRPr lang="en-IE" sz="2000" dirty="0"/>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His concept of “exemplary learning “ sets out to </a:t>
            </a:r>
            <a:r>
              <a:rPr lang="en-US" sz="2000" kern="0" dirty="0" err="1">
                <a:effectLst/>
                <a:latin typeface="Calibri" panose="020F0502020204030204" pitchFamily="34" charset="0"/>
                <a:ea typeface="Arial" panose="020B0604020202020204" pitchFamily="34" charset="0"/>
                <a:cs typeface="Times New Roman" panose="02020603050405020304" pitchFamily="18" charset="0"/>
              </a:rPr>
              <a:t>analyse</a:t>
            </a:r>
            <a:r>
              <a:rPr lang="en-US" sz="2000" kern="0" dirty="0">
                <a:effectLst/>
                <a:latin typeface="Calibri" panose="020F0502020204030204" pitchFamily="34" charset="0"/>
                <a:ea typeface="Arial" panose="020B0604020202020204" pitchFamily="34" charset="0"/>
                <a:cs typeface="Times New Roman" panose="02020603050405020304" pitchFamily="18" charset="0"/>
              </a:rPr>
              <a:t> the experiences of workers, and by exercising their sociological imaginations, they come to understand these issues and take social action to alter the condition of workers (and learners). </a:t>
            </a:r>
          </a:p>
          <a:p>
            <a:endParaRPr lang="en-US" sz="2000" dirty="0">
              <a:latin typeface="Calibri" panose="020F0502020204030204" pitchFamily="34" charset="0"/>
              <a:ea typeface="Arial" panose="020B0604020202020204" pitchFamily="34" charset="0"/>
              <a:cs typeface="Times New Roman" panose="02020603050405020304" pitchFamily="18" charset="0"/>
            </a:endParaRPr>
          </a:p>
          <a:p>
            <a:r>
              <a:rPr lang="en-US" sz="2000" kern="0" dirty="0">
                <a:effectLst/>
                <a:latin typeface="Calibri" panose="020F0502020204030204" pitchFamily="34" charset="0"/>
                <a:ea typeface="Arial" panose="020B0604020202020204" pitchFamily="34" charset="0"/>
                <a:cs typeface="Times New Roman" panose="02020603050405020304" pitchFamily="18" charset="0"/>
              </a:rPr>
              <a:t>I would like to call the latter recognitive justice - asserting the rights of workers to be recognized. </a:t>
            </a:r>
          </a:p>
          <a:p>
            <a:endParaRPr lang="en-IE" sz="2000" dirty="0"/>
          </a:p>
          <a:p>
            <a:endParaRPr lang="en-IE" sz="2000" dirty="0"/>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18</a:t>
            </a:fld>
            <a:endParaRPr lang="en-US"/>
          </a:p>
        </p:txBody>
      </p:sp>
    </p:spTree>
    <p:extLst>
      <p:ext uri="{BB962C8B-B14F-4D97-AF65-F5344CB8AC3E}">
        <p14:creationId xmlns:p14="http://schemas.microsoft.com/office/powerpoint/2010/main" val="183661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What does dialectic actually mean in ordinary language?</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2000" dirty="0"/>
              <a:t>Imagine a game, owned by for example the </a:t>
            </a:r>
          </a:p>
          <a:p>
            <a:r>
              <a:rPr lang="en-IE" sz="2000" dirty="0"/>
              <a:t>Greek Football Association</a:t>
            </a:r>
          </a:p>
          <a:p>
            <a:endParaRPr lang="en-IE" sz="2000" dirty="0"/>
          </a:p>
          <a:p>
            <a:r>
              <a:rPr lang="en-IE" sz="2000" dirty="0"/>
              <a:t>Rules are made, followed</a:t>
            </a:r>
          </a:p>
          <a:p>
            <a:endParaRPr lang="en-IE" sz="2000" dirty="0"/>
          </a:p>
          <a:p>
            <a:r>
              <a:rPr lang="en-IE" sz="2000" dirty="0"/>
              <a:t>Critique</a:t>
            </a:r>
          </a:p>
          <a:p>
            <a:endParaRPr lang="en-IE" sz="2000" dirty="0"/>
          </a:p>
          <a:p>
            <a:r>
              <a:rPr lang="en-IE" sz="2000" dirty="0"/>
              <a:t>Change, fans follow, and players adjust</a:t>
            </a:r>
          </a:p>
          <a:p>
            <a:endParaRPr lang="en-IE" sz="2000" dirty="0"/>
          </a:p>
          <a:p>
            <a:r>
              <a:rPr lang="en-IE" sz="2000" dirty="0"/>
              <a:t>Owners and players (and fans) are in a dialectical relationship…..</a:t>
            </a: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19</a:t>
            </a:fld>
            <a:endParaRPr lang="en-US"/>
          </a:p>
        </p:txBody>
      </p:sp>
    </p:spTree>
    <p:extLst>
      <p:ext uri="{BB962C8B-B14F-4D97-AF65-F5344CB8AC3E}">
        <p14:creationId xmlns:p14="http://schemas.microsoft.com/office/powerpoint/2010/main" val="127223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AC3A-F225-37CF-6885-FA340B18585A}"/>
              </a:ext>
            </a:extLst>
          </p:cNvPr>
          <p:cNvSpPr>
            <a:spLocks noGrp="1"/>
          </p:cNvSpPr>
          <p:nvPr>
            <p:ph type="title"/>
          </p:nvPr>
        </p:nvSpPr>
        <p:spPr>
          <a:xfrm>
            <a:off x="1066800" y="200024"/>
            <a:ext cx="7772400" cy="542925"/>
          </a:xfrm>
        </p:spPr>
        <p:txBody>
          <a:bodyPr/>
          <a:lstStyle/>
          <a:p>
            <a:r>
              <a:rPr lang="en-IE" sz="1800" dirty="0"/>
              <a:t>Yiannis </a:t>
            </a:r>
            <a:r>
              <a:rPr lang="en-IE" sz="1800" dirty="0" err="1"/>
              <a:t>Ritsos</a:t>
            </a:r>
            <a:r>
              <a:rPr lang="en-IE" sz="1800" dirty="0"/>
              <a:t> - </a:t>
            </a:r>
            <a:r>
              <a:rPr lang="en-IE" sz="1800" dirty="0" err="1"/>
              <a:t>Sch</a:t>
            </a:r>
            <a:r>
              <a:rPr lang="el-GR" sz="1800" dirty="0"/>
              <a:t>ῆ</a:t>
            </a:r>
            <a:r>
              <a:rPr lang="en-IE" sz="1800" dirty="0"/>
              <a:t>ma </a:t>
            </a:r>
            <a:r>
              <a:rPr lang="en-IE" sz="1800" dirty="0" err="1"/>
              <a:t>tou</a:t>
            </a:r>
            <a:r>
              <a:rPr lang="en-IE" sz="1800" dirty="0"/>
              <a:t> </a:t>
            </a:r>
            <a:r>
              <a:rPr lang="en-IE" sz="1800" dirty="0" err="1"/>
              <a:t>pousia</a:t>
            </a:r>
            <a:br>
              <a:rPr lang="en-IE" sz="1400" dirty="0"/>
            </a:br>
            <a:endParaRPr lang="en-IE" sz="1400" dirty="0"/>
          </a:p>
        </p:txBody>
      </p:sp>
      <p:sp>
        <p:nvSpPr>
          <p:cNvPr id="3" name="Content Placeholder 2">
            <a:extLst>
              <a:ext uri="{FF2B5EF4-FFF2-40B4-BE49-F238E27FC236}">
                <a16:creationId xmlns:a16="http://schemas.microsoft.com/office/drawing/2014/main" id="{853B699F-823F-D4C0-7270-21D445774209}"/>
              </a:ext>
            </a:extLst>
          </p:cNvPr>
          <p:cNvSpPr>
            <a:spLocks noGrp="1"/>
          </p:cNvSpPr>
          <p:nvPr>
            <p:ph idx="1"/>
          </p:nvPr>
        </p:nvSpPr>
        <p:spPr>
          <a:xfrm>
            <a:off x="1066800" y="590550"/>
            <a:ext cx="7772400" cy="6067425"/>
          </a:xfrm>
        </p:spPr>
        <p:txBody>
          <a:bodyPr/>
          <a:lstStyle/>
          <a:p>
            <a:pPr marL="0" indent="0">
              <a:buNone/>
            </a:pPr>
            <a:r>
              <a:rPr lang="el-GR" sz="1600" dirty="0"/>
              <a:t>Ὅ,τι ἔφυγε, ριζώνει ἐδῶ, στὴν ἴδια θέση, λυπημένο, ἀμίλητο</a:t>
            </a:r>
          </a:p>
          <a:p>
            <a:pPr marL="0" indent="0">
              <a:buNone/>
            </a:pPr>
            <a:r>
              <a:rPr lang="el-GR" sz="1600" dirty="0"/>
              <a:t>ὅπως ἕνα μεγάλο βάζο τοῦ σπιτιοῦ, ποὺ πουλήθηκε κάποτε</a:t>
            </a:r>
          </a:p>
          <a:p>
            <a:pPr marL="0" indent="0">
              <a:buNone/>
            </a:pPr>
            <a:r>
              <a:rPr lang="el-GR" sz="1600" dirty="0"/>
              <a:t>        σὲ δύσκολες ὧρες,</a:t>
            </a:r>
          </a:p>
          <a:p>
            <a:pPr marL="0" indent="0">
              <a:buNone/>
            </a:pPr>
            <a:r>
              <a:rPr lang="el-GR" sz="1600" dirty="0"/>
              <a:t>καὶ στὴ γωνιὰ τῆς κάμαρας, ἐκεῖ ποὺ στέκονταν τὸ βάζο,</a:t>
            </a:r>
          </a:p>
          <a:p>
            <a:pPr marL="0" indent="0">
              <a:buNone/>
            </a:pPr>
            <a:r>
              <a:rPr lang="el-GR" sz="1600" dirty="0"/>
              <a:t>ἀπομένει τὸ κενὸ πυκνωμένο στὸ ἴδιο σχῆμα τοῦ βάζου, ἀμετάθετο,</a:t>
            </a:r>
          </a:p>
          <a:p>
            <a:pPr marL="0" indent="0">
              <a:buNone/>
            </a:pPr>
            <a:r>
              <a:rPr lang="el-GR" sz="1600" dirty="0"/>
              <a:t>ν᾿ ἀστράφτει διάφανο στὴν ἀντηλιά, ὅταν ἀνοίγουν πότε-πότε</a:t>
            </a:r>
          </a:p>
          <a:p>
            <a:pPr marL="0" indent="0">
              <a:buNone/>
            </a:pPr>
            <a:r>
              <a:rPr lang="el-GR" sz="1600" dirty="0"/>
              <a:t>        τὰ παράθυρα,</a:t>
            </a:r>
          </a:p>
          <a:p>
            <a:pPr marL="0" indent="0">
              <a:buNone/>
            </a:pPr>
            <a:r>
              <a:rPr lang="el-GR" sz="1600" dirty="0"/>
              <a:t>καὶ μέσα στὸ ἴδιο βάζο, πούχει ἀλλάξει τὴν οὐσία του</a:t>
            </a:r>
          </a:p>
          <a:p>
            <a:pPr marL="0" indent="0">
              <a:buNone/>
            </a:pPr>
            <a:r>
              <a:rPr lang="el-GR" sz="1600" dirty="0"/>
              <a:t>μὲ ἴδια κ᾿ ἰσόποσην οὐσία ἀπ᾿ τὸ κρύσταλλο τοῦ ἄδειου,</a:t>
            </a:r>
          </a:p>
          <a:p>
            <a:pPr marL="0" indent="0">
              <a:buNone/>
            </a:pPr>
            <a:r>
              <a:rPr lang="el-GR" sz="1600" dirty="0"/>
              <a:t>μένει καὶ πάλι τὸ ἴδιο ἐκεῖνο κούφωμα, λίγο πιὸ ὀδυνηρὰ ἠχητικὸ</a:t>
            </a:r>
          </a:p>
          <a:p>
            <a:pPr marL="0" indent="0">
              <a:buNone/>
            </a:pPr>
            <a:r>
              <a:rPr lang="el-GR" sz="1600" dirty="0"/>
              <a:t>        μονάχα. </a:t>
            </a:r>
          </a:p>
          <a:p>
            <a:pPr marL="0" indent="0">
              <a:buNone/>
            </a:pPr>
            <a:endParaRPr lang="el-GR" sz="1600" dirty="0"/>
          </a:p>
          <a:p>
            <a:pPr marL="0" indent="0">
              <a:buNone/>
            </a:pPr>
            <a:r>
              <a:rPr lang="el-GR" sz="1600" dirty="0"/>
              <a:t>Πίσω ἀπ᾿ τὸ βάζο διακρίνεται τὸ χρῶμα τοῦ τοίχου</a:t>
            </a:r>
          </a:p>
          <a:p>
            <a:pPr marL="0" indent="0">
              <a:buNone/>
            </a:pPr>
            <a:r>
              <a:rPr lang="el-GR" sz="1600" dirty="0"/>
              <a:t>πιὸ σκοτεινό, πιὸ βαθύ, πιὸ ὀνειροπόλο,</a:t>
            </a:r>
          </a:p>
          <a:p>
            <a:pPr marL="0" indent="0">
              <a:buNone/>
            </a:pPr>
            <a:r>
              <a:rPr lang="el-GR" sz="1600" dirty="0"/>
              <a:t>σὰ νἄμεινε ἡ σκιὰ τοῦ βάζου σχεδιασμένη σὲ μία σαρκοφάγο – </a:t>
            </a:r>
          </a:p>
          <a:p>
            <a:pPr marL="0" indent="0">
              <a:buNone/>
            </a:pPr>
            <a:endParaRPr lang="el-GR" sz="1600" dirty="0"/>
          </a:p>
          <a:p>
            <a:pPr marL="0" indent="0">
              <a:buNone/>
            </a:pPr>
            <a:r>
              <a:rPr lang="el-GR" sz="1600" dirty="0"/>
              <a:t>Καί, κάποτε, τὴ νύχτα, σὲ μίαν ὥρα σιωπηλή,</a:t>
            </a:r>
          </a:p>
          <a:p>
            <a:pPr marL="0" indent="0">
              <a:buNone/>
            </a:pPr>
            <a:r>
              <a:rPr lang="el-GR" sz="1600" dirty="0"/>
              <a:t>ἢ καὶ τὴ μέρα, ἀνάμεσα στὶς ὁμιλίες,</a:t>
            </a:r>
          </a:p>
          <a:p>
            <a:pPr marL="0" indent="0">
              <a:buNone/>
            </a:pPr>
            <a:r>
              <a:rPr lang="el-GR" sz="1600" dirty="0"/>
              <a:t>ἀκοῦς βαθιά σου κάποιον ἦχο ὀξύ, πικρὸ καὶ πολυκύμαντο</a:t>
            </a:r>
          </a:p>
          <a:p>
            <a:pPr marL="0" indent="0">
              <a:buNone/>
            </a:pPr>
            <a:r>
              <a:rPr lang="el-GR" sz="1600" dirty="0"/>
              <a:t>σάμπως ἕνα ἀόρατο δάχτυλο νὰ ἔκρουσε </a:t>
            </a:r>
          </a:p>
          <a:p>
            <a:pPr marL="0" indent="0">
              <a:buNone/>
            </a:pPr>
            <a:r>
              <a:rPr lang="el-GR" sz="1600" dirty="0"/>
              <a:t>κεῖνο τὸ ἀπόν, εὐαίσθητο, κρυστάλλινο δοχεῖο.</a:t>
            </a:r>
          </a:p>
          <a:p>
            <a:endParaRPr lang="el-GR" sz="1200" dirty="0"/>
          </a:p>
          <a:p>
            <a:endParaRPr lang="en-IE" sz="1200" dirty="0"/>
          </a:p>
        </p:txBody>
      </p:sp>
      <p:sp>
        <p:nvSpPr>
          <p:cNvPr id="4" name="Slide Number Placeholder 3">
            <a:extLst>
              <a:ext uri="{FF2B5EF4-FFF2-40B4-BE49-F238E27FC236}">
                <a16:creationId xmlns:a16="http://schemas.microsoft.com/office/drawing/2014/main" id="{BD5C40EF-5430-3B3D-4F14-5A390F948160}"/>
              </a:ext>
            </a:extLst>
          </p:cNvPr>
          <p:cNvSpPr>
            <a:spLocks noGrp="1"/>
          </p:cNvSpPr>
          <p:nvPr>
            <p:ph type="sldNum" sz="quarter" idx="12"/>
          </p:nvPr>
        </p:nvSpPr>
        <p:spPr/>
        <p:txBody>
          <a:bodyPr/>
          <a:lstStyle/>
          <a:p>
            <a:fld id="{B06F7D5F-98BF-4A7D-8B34-0BEE9A89AC42}" type="slidenum">
              <a:rPr lang="en-US" smtClean="0"/>
              <a:t>2</a:t>
            </a:fld>
            <a:endParaRPr lang="en-US"/>
          </a:p>
        </p:txBody>
      </p:sp>
    </p:spTree>
    <p:extLst>
      <p:ext uri="{BB962C8B-B14F-4D97-AF65-F5344CB8AC3E}">
        <p14:creationId xmlns:p14="http://schemas.microsoft.com/office/powerpoint/2010/main" val="3841418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Towards a Pedagogy of Social Imagination </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2000" dirty="0"/>
              <a:t>In praise of wide </a:t>
            </a:r>
            <a:r>
              <a:rPr lang="en-IE" sz="2000" dirty="0" err="1"/>
              <a:t>awakeness</a:t>
            </a:r>
            <a:endParaRPr lang="en-IE" sz="2000" dirty="0"/>
          </a:p>
          <a:p>
            <a:endParaRPr lang="en-IE" sz="2000" dirty="0"/>
          </a:p>
          <a:p>
            <a:r>
              <a:rPr lang="en-IE" sz="2000" dirty="0"/>
              <a:t>Required:  Imagination</a:t>
            </a:r>
          </a:p>
          <a:p>
            <a:endParaRPr lang="en-IE" sz="2000" dirty="0"/>
          </a:p>
          <a:p>
            <a:r>
              <a:rPr lang="en-IE" sz="2000" dirty="0"/>
              <a:t>Democratic educators care about and for experience</a:t>
            </a:r>
          </a:p>
          <a:p>
            <a:endParaRPr lang="en-IE" sz="2000" dirty="0"/>
          </a:p>
          <a:p>
            <a:r>
              <a:rPr lang="en-IE" sz="2000" dirty="0"/>
              <a:t>Imagine moving beyond familiar ways of understanding, thinking acting, feeling…</a:t>
            </a:r>
          </a:p>
          <a:p>
            <a:endParaRPr lang="en-IE" sz="2000" dirty="0"/>
          </a:p>
          <a:p>
            <a:r>
              <a:rPr lang="en-IE" sz="2000" dirty="0"/>
              <a:t>Art invites such imagination</a:t>
            </a: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20</a:t>
            </a:fld>
            <a:endParaRPr lang="en-US"/>
          </a:p>
        </p:txBody>
      </p:sp>
    </p:spTree>
    <p:extLst>
      <p:ext uri="{BB962C8B-B14F-4D97-AF65-F5344CB8AC3E}">
        <p14:creationId xmlns:p14="http://schemas.microsoft.com/office/powerpoint/2010/main" val="32475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95F7F-DA80-22C5-23BB-F37CF7A94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3429000"/>
          </a:xfrm>
          <a:prstGeom prst="rect">
            <a:avLst/>
          </a:prstGeom>
        </p:spPr>
      </p:pic>
      <p:sp>
        <p:nvSpPr>
          <p:cNvPr id="2" name="Slide Number Placeholder 1">
            <a:extLst>
              <a:ext uri="{FF2B5EF4-FFF2-40B4-BE49-F238E27FC236}">
                <a16:creationId xmlns:a16="http://schemas.microsoft.com/office/drawing/2014/main" id="{D329B28D-FDE8-CA56-B76D-98C97ED740F7}"/>
              </a:ext>
            </a:extLst>
          </p:cNvPr>
          <p:cNvSpPr>
            <a:spLocks noGrp="1"/>
          </p:cNvSpPr>
          <p:nvPr>
            <p:ph type="sldNum" sz="quarter" idx="12"/>
          </p:nvPr>
        </p:nvSpPr>
        <p:spPr/>
        <p:txBody>
          <a:bodyPr/>
          <a:lstStyle/>
          <a:p>
            <a:fld id="{B06F7D5F-98BF-4A7D-8B34-0BEE9A89AC42}" type="slidenum">
              <a:rPr lang="en-US" smtClean="0"/>
              <a:t>21</a:t>
            </a:fld>
            <a:endParaRPr lang="en-US"/>
          </a:p>
        </p:txBody>
      </p:sp>
    </p:spTree>
    <p:extLst>
      <p:ext uri="{BB962C8B-B14F-4D97-AF65-F5344CB8AC3E}">
        <p14:creationId xmlns:p14="http://schemas.microsoft.com/office/powerpoint/2010/main" val="213780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000" b="1" dirty="0">
                <a:latin typeface="+mn-lt"/>
              </a:rPr>
              <a:t>Γκουέρνικα</a:t>
            </a:r>
            <a:br>
              <a:rPr lang="el-GR" b="1" dirty="0"/>
            </a:br>
            <a:endParaRPr lang="en-IE"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1480"/>
            <a:ext cx="8229600" cy="412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ECE77F5C-2C1E-D82E-2447-58274A2EA603}"/>
              </a:ext>
            </a:extLst>
          </p:cNvPr>
          <p:cNvSpPr>
            <a:spLocks noGrp="1"/>
          </p:cNvSpPr>
          <p:nvPr>
            <p:ph type="sldNum" sz="quarter" idx="12"/>
          </p:nvPr>
        </p:nvSpPr>
        <p:spPr/>
        <p:txBody>
          <a:bodyPr/>
          <a:lstStyle/>
          <a:p>
            <a:fld id="{B06F7D5F-98BF-4A7D-8B34-0BEE9A89AC42}" type="slidenum">
              <a:rPr lang="en-US" smtClean="0"/>
              <a:t>22</a:t>
            </a:fld>
            <a:endParaRPr lang="en-US"/>
          </a:p>
        </p:txBody>
      </p:sp>
    </p:spTree>
    <p:extLst>
      <p:ext uri="{BB962C8B-B14F-4D97-AF65-F5344CB8AC3E}">
        <p14:creationId xmlns:p14="http://schemas.microsoft.com/office/powerpoint/2010/main" val="563167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Towards a Pedagogy of Social Imagination </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2000" dirty="0"/>
              <a:t>There is no critical reflection without imagination</a:t>
            </a:r>
          </a:p>
          <a:p>
            <a:endParaRPr lang="en-IE" sz="2000" dirty="0"/>
          </a:p>
          <a:p>
            <a:r>
              <a:rPr lang="en-IE" sz="2000" dirty="0"/>
              <a:t>Distinguish the dark imagination of Auschwitz</a:t>
            </a:r>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23</a:t>
            </a:fld>
            <a:endParaRPr lang="en-US"/>
          </a:p>
        </p:txBody>
      </p:sp>
    </p:spTree>
    <p:extLst>
      <p:ext uri="{BB962C8B-B14F-4D97-AF65-F5344CB8AC3E}">
        <p14:creationId xmlns:p14="http://schemas.microsoft.com/office/powerpoint/2010/main" val="104766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C8DDFB-E8F6-DEA3-2434-665209FE2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1985"/>
            <a:ext cx="6803801" cy="647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470A64B-0FC2-E8CE-D87F-14AC1F69298F}"/>
              </a:ext>
            </a:extLst>
          </p:cNvPr>
          <p:cNvSpPr>
            <a:spLocks noGrp="1"/>
          </p:cNvSpPr>
          <p:nvPr>
            <p:ph type="sldNum" sz="quarter" idx="12"/>
          </p:nvPr>
        </p:nvSpPr>
        <p:spPr/>
        <p:txBody>
          <a:bodyPr/>
          <a:lstStyle/>
          <a:p>
            <a:fld id="{B06F7D5F-98BF-4A7D-8B34-0BEE9A89AC42}" type="slidenum">
              <a:rPr lang="en-US" smtClean="0"/>
              <a:t>24</a:t>
            </a:fld>
            <a:endParaRPr lang="en-US"/>
          </a:p>
        </p:txBody>
      </p:sp>
    </p:spTree>
    <p:extLst>
      <p:ext uri="{BB962C8B-B14F-4D97-AF65-F5344CB8AC3E}">
        <p14:creationId xmlns:p14="http://schemas.microsoft.com/office/powerpoint/2010/main" val="1289157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s://upload.wikimedia.org/wikipedia/commons/f/fb/Janowska_Nazi_camp_orchestra.jpg">
            <a:extLst>
              <a:ext uri="{FF2B5EF4-FFF2-40B4-BE49-F238E27FC236}">
                <a16:creationId xmlns:a16="http://schemas.microsoft.com/office/drawing/2014/main" id="{1E3D9301-1330-4412-9D05-6481B3B02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24744"/>
            <a:ext cx="7108025" cy="51887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6363473-F5A1-BF12-2591-18500C99B49A}"/>
              </a:ext>
            </a:extLst>
          </p:cNvPr>
          <p:cNvSpPr>
            <a:spLocks noGrp="1"/>
          </p:cNvSpPr>
          <p:nvPr>
            <p:ph type="sldNum" sz="quarter" idx="12"/>
          </p:nvPr>
        </p:nvSpPr>
        <p:spPr/>
        <p:txBody>
          <a:bodyPr/>
          <a:lstStyle/>
          <a:p>
            <a:fld id="{B06F7D5F-98BF-4A7D-8B34-0BEE9A89AC42}" type="slidenum">
              <a:rPr lang="en-US" smtClean="0"/>
              <a:t>25</a:t>
            </a:fld>
            <a:endParaRPr lang="en-US"/>
          </a:p>
        </p:txBody>
      </p:sp>
    </p:spTree>
    <p:extLst>
      <p:ext uri="{BB962C8B-B14F-4D97-AF65-F5344CB8AC3E}">
        <p14:creationId xmlns:p14="http://schemas.microsoft.com/office/powerpoint/2010/main" val="327698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64BC2D-1B5D-E370-0A59-47680AFCE573}"/>
              </a:ext>
            </a:extLst>
          </p:cNvPr>
          <p:cNvPicPr>
            <a:picLocks noChangeAspect="1"/>
          </p:cNvPicPr>
          <p:nvPr/>
        </p:nvPicPr>
        <p:blipFill>
          <a:blip r:embed="rId2"/>
          <a:stretch>
            <a:fillRect/>
          </a:stretch>
        </p:blipFill>
        <p:spPr>
          <a:xfrm>
            <a:off x="2371725" y="63988"/>
            <a:ext cx="4181475" cy="6394979"/>
          </a:xfrm>
          <a:prstGeom prst="rect">
            <a:avLst/>
          </a:prstGeom>
        </p:spPr>
      </p:pic>
      <p:sp>
        <p:nvSpPr>
          <p:cNvPr id="3" name="Slide Number Placeholder 2">
            <a:extLst>
              <a:ext uri="{FF2B5EF4-FFF2-40B4-BE49-F238E27FC236}">
                <a16:creationId xmlns:a16="http://schemas.microsoft.com/office/drawing/2014/main" id="{8DEAE009-3AC3-F4A8-A804-CA33C2B1165B}"/>
              </a:ext>
            </a:extLst>
          </p:cNvPr>
          <p:cNvSpPr>
            <a:spLocks noGrp="1"/>
          </p:cNvSpPr>
          <p:nvPr>
            <p:ph type="sldNum" sz="quarter" idx="12"/>
          </p:nvPr>
        </p:nvSpPr>
        <p:spPr/>
        <p:txBody>
          <a:bodyPr/>
          <a:lstStyle/>
          <a:p>
            <a:fld id="{B06F7D5F-98BF-4A7D-8B34-0BEE9A89AC42}" type="slidenum">
              <a:rPr lang="en-US" smtClean="0"/>
              <a:t>26</a:t>
            </a:fld>
            <a:endParaRPr lang="en-US"/>
          </a:p>
        </p:txBody>
      </p:sp>
    </p:spTree>
    <p:extLst>
      <p:ext uri="{BB962C8B-B14F-4D97-AF65-F5344CB8AC3E}">
        <p14:creationId xmlns:p14="http://schemas.microsoft.com/office/powerpoint/2010/main" val="4243708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endParaRPr lang="en-IE" sz="1800" b="1" dirty="0"/>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IE" sz="2000" dirty="0"/>
              <a:t>Hannah Arendt</a:t>
            </a:r>
          </a:p>
          <a:p>
            <a:r>
              <a:rPr lang="en-IE" sz="2000" dirty="0"/>
              <a:t>And</a:t>
            </a:r>
          </a:p>
          <a:p>
            <a:endParaRPr lang="en-IE" sz="2000" dirty="0"/>
          </a:p>
          <a:p>
            <a:r>
              <a:rPr lang="en-IE" sz="2000" dirty="0"/>
              <a:t>Paulo Freire:</a:t>
            </a:r>
          </a:p>
          <a:p>
            <a:pPr>
              <a:lnSpc>
                <a:spcPct val="150000"/>
              </a:lnSpc>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Imagination allows people stand on the edge of society and to think beyond the ways that power is exercised now and to at least begin to experience ourselves and “know ourselves as more, much more that pawns in a game where the rules are already set” (Freire, 2004, p. 109).</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27</a:t>
            </a:fld>
            <a:endParaRPr lang="en-US"/>
          </a:p>
        </p:txBody>
      </p:sp>
    </p:spTree>
    <p:extLst>
      <p:ext uri="{BB962C8B-B14F-4D97-AF65-F5344CB8AC3E}">
        <p14:creationId xmlns:p14="http://schemas.microsoft.com/office/powerpoint/2010/main" val="4185496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EBB14BF-65B5-BFF1-A45C-AD0F8E015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88"/>
            <a:ext cx="7848872" cy="685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CA9CC691-DDFB-C18F-CBF9-3DFB86F2A8AC}"/>
              </a:ext>
            </a:extLst>
          </p:cNvPr>
          <p:cNvSpPr>
            <a:spLocks noGrp="1"/>
          </p:cNvSpPr>
          <p:nvPr>
            <p:ph type="sldNum" sz="quarter" idx="12"/>
          </p:nvPr>
        </p:nvSpPr>
        <p:spPr/>
        <p:txBody>
          <a:bodyPr/>
          <a:lstStyle/>
          <a:p>
            <a:fld id="{B06F7D5F-98BF-4A7D-8B34-0BEE9A89AC42}" type="slidenum">
              <a:rPr lang="en-US" smtClean="0"/>
              <a:t>28</a:t>
            </a:fld>
            <a:endParaRPr lang="en-US"/>
          </a:p>
        </p:txBody>
      </p:sp>
      <p:sp>
        <p:nvSpPr>
          <p:cNvPr id="4" name="TextBox 3">
            <a:extLst>
              <a:ext uri="{FF2B5EF4-FFF2-40B4-BE49-F238E27FC236}">
                <a16:creationId xmlns:a16="http://schemas.microsoft.com/office/drawing/2014/main" id="{BD3F2EAF-4469-3F39-E9C2-7192452D2406}"/>
              </a:ext>
            </a:extLst>
          </p:cNvPr>
          <p:cNvSpPr txBox="1"/>
          <p:nvPr/>
        </p:nvSpPr>
        <p:spPr>
          <a:xfrm>
            <a:off x="630194" y="-742091"/>
            <a:ext cx="6882713" cy="646331"/>
          </a:xfrm>
          <a:prstGeom prst="rect">
            <a:avLst/>
          </a:prstGeom>
          <a:noFill/>
        </p:spPr>
        <p:txBody>
          <a:bodyPr wrap="square" rtlCol="0">
            <a:spAutoFit/>
          </a:bodyPr>
          <a:lstStyle/>
          <a:p>
            <a:r>
              <a:rPr lang="en-IE" dirty="0">
                <a:solidFill>
                  <a:schemeClr val="bg1"/>
                </a:solidFill>
              </a:rPr>
              <a:t>Only with  imagination can we see from different points of view</a:t>
            </a:r>
          </a:p>
          <a:p>
            <a:r>
              <a:rPr lang="en-IE" dirty="0">
                <a:solidFill>
                  <a:schemeClr val="bg1"/>
                </a:solidFill>
              </a:rPr>
              <a:t>As in this by </a:t>
            </a:r>
            <a:r>
              <a:rPr lang="en-IE" dirty="0" err="1">
                <a:solidFill>
                  <a:schemeClr val="bg1"/>
                </a:solidFill>
              </a:rPr>
              <a:t>Valasquez</a:t>
            </a:r>
            <a:endParaRPr lang="en-IE" dirty="0">
              <a:solidFill>
                <a:schemeClr val="bg1"/>
              </a:solidFill>
            </a:endParaRPr>
          </a:p>
        </p:txBody>
      </p:sp>
    </p:spTree>
    <p:extLst>
      <p:ext uri="{BB962C8B-B14F-4D97-AF65-F5344CB8AC3E}">
        <p14:creationId xmlns:p14="http://schemas.microsoft.com/office/powerpoint/2010/main" val="3877324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695308"/>
          </a:xfrm>
        </p:spPr>
        <p:txBody>
          <a:bodyPr>
            <a:normAutofit/>
          </a:bodyPr>
          <a:lstStyle/>
          <a:p>
            <a:r>
              <a:rPr lang="en-IE" sz="2000" dirty="0">
                <a:solidFill>
                  <a:schemeClr val="bg1"/>
                </a:solidFill>
              </a:rPr>
              <a:t>What images would you use to </a:t>
            </a:r>
            <a:r>
              <a:rPr lang="en-IE" sz="2000">
                <a:solidFill>
                  <a:schemeClr val="bg1"/>
                </a:solidFill>
              </a:rPr>
              <a:t>express living?</a:t>
            </a:r>
            <a:endParaRPr lang="en-US" sz="2000" dirty="0">
              <a:solidFill>
                <a:schemeClr val="bg1"/>
              </a:solidFill>
            </a:endParaRPr>
          </a:p>
        </p:txBody>
      </p:sp>
      <p:pic>
        <p:nvPicPr>
          <p:cNvPr id="5122" name="Picture 2" descr="C:\Documents and Settings\Owner\My Documents\My Pictures\New York\2013\Picture 135.jpg"/>
          <p:cNvPicPr>
            <a:picLocks noGrp="1" noChangeAspect="1" noChangeArrowheads="1"/>
          </p:cNvPicPr>
          <p:nvPr>
            <p:ph idx="1"/>
          </p:nvPr>
        </p:nvPicPr>
        <p:blipFill>
          <a:blip r:embed="rId2" cstate="print"/>
          <a:stretch>
            <a:fillRect/>
          </a:stretch>
        </p:blipFill>
        <p:spPr bwMode="auto">
          <a:xfrm>
            <a:off x="1595230" y="1214422"/>
            <a:ext cx="6099826" cy="4576778"/>
          </a:xfrm>
          <a:prstGeom prst="rect">
            <a:avLst/>
          </a:prstGeom>
          <a:noFill/>
        </p:spPr>
      </p:pic>
      <p:sp>
        <p:nvSpPr>
          <p:cNvPr id="3" name="Slide Number Placeholder 2">
            <a:extLst>
              <a:ext uri="{FF2B5EF4-FFF2-40B4-BE49-F238E27FC236}">
                <a16:creationId xmlns:a16="http://schemas.microsoft.com/office/drawing/2014/main" id="{882BD8AA-51FC-3B3E-FCB9-CC772D2A8F80}"/>
              </a:ext>
            </a:extLst>
          </p:cNvPr>
          <p:cNvSpPr>
            <a:spLocks noGrp="1"/>
          </p:cNvSpPr>
          <p:nvPr>
            <p:ph type="sldNum" sz="quarter" idx="12"/>
          </p:nvPr>
        </p:nvSpPr>
        <p:spPr/>
        <p:txBody>
          <a:bodyPr/>
          <a:lstStyle/>
          <a:p>
            <a:fld id="{B06F7D5F-98BF-4A7D-8B34-0BEE9A89AC42}"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AC3A-F225-37CF-6885-FA340B18585A}"/>
              </a:ext>
            </a:extLst>
          </p:cNvPr>
          <p:cNvSpPr>
            <a:spLocks noGrp="1"/>
          </p:cNvSpPr>
          <p:nvPr>
            <p:ph type="title"/>
          </p:nvPr>
        </p:nvSpPr>
        <p:spPr>
          <a:xfrm>
            <a:off x="1066800" y="95250"/>
            <a:ext cx="7772400" cy="523875"/>
          </a:xfrm>
        </p:spPr>
        <p:txBody>
          <a:bodyPr/>
          <a:lstStyle/>
          <a:p>
            <a:r>
              <a:rPr lang="en-US" sz="1800" b="1" dirty="0"/>
              <a:t>The figure of absence    Yannis </a:t>
            </a:r>
            <a:r>
              <a:rPr lang="en-US" sz="1800" b="1" dirty="0" err="1"/>
              <a:t>Ritsos</a:t>
            </a:r>
            <a:br>
              <a:rPr lang="en-US" sz="1400" b="1" dirty="0"/>
            </a:br>
            <a:endParaRPr lang="en-IE" sz="1400" dirty="0"/>
          </a:p>
        </p:txBody>
      </p:sp>
      <p:sp>
        <p:nvSpPr>
          <p:cNvPr id="3" name="Content Placeholder 2">
            <a:extLst>
              <a:ext uri="{FF2B5EF4-FFF2-40B4-BE49-F238E27FC236}">
                <a16:creationId xmlns:a16="http://schemas.microsoft.com/office/drawing/2014/main" id="{853B699F-823F-D4C0-7270-21D445774209}"/>
              </a:ext>
            </a:extLst>
          </p:cNvPr>
          <p:cNvSpPr>
            <a:spLocks noGrp="1"/>
          </p:cNvSpPr>
          <p:nvPr>
            <p:ph idx="1"/>
          </p:nvPr>
        </p:nvSpPr>
        <p:spPr>
          <a:xfrm>
            <a:off x="1066800" y="352425"/>
            <a:ext cx="7772400" cy="6153150"/>
          </a:xfrm>
        </p:spPr>
        <p:txBody>
          <a:bodyPr/>
          <a:lstStyle/>
          <a:p>
            <a:endParaRPr lang="en-US" sz="1200" dirty="0"/>
          </a:p>
          <a:p>
            <a:pPr marL="0" indent="0">
              <a:buNone/>
            </a:pPr>
            <a:r>
              <a:rPr lang="en-US" sz="1600" dirty="0"/>
              <a:t>What’s gone is rooting here, at the same place, doleful, unvoiced </a:t>
            </a:r>
          </a:p>
          <a:p>
            <a:pPr marL="0" indent="0">
              <a:buNone/>
            </a:pPr>
            <a:r>
              <a:rPr lang="en-US" sz="1600" dirty="0"/>
              <a:t>Like a large heirloom vase that was once sold</a:t>
            </a:r>
          </a:p>
          <a:p>
            <a:pPr marL="0" indent="0">
              <a:buNone/>
            </a:pPr>
            <a:r>
              <a:rPr lang="en-US" sz="1600" dirty="0"/>
              <a:t>At times of hardship;</a:t>
            </a:r>
          </a:p>
          <a:p>
            <a:pPr marL="0" indent="0">
              <a:buNone/>
            </a:pPr>
            <a:r>
              <a:rPr lang="en-US" sz="1600" dirty="0"/>
              <a:t>And in the room’s corner, where the vase once stood,</a:t>
            </a:r>
          </a:p>
          <a:p>
            <a:pPr marL="0" indent="0">
              <a:buNone/>
            </a:pPr>
            <a:r>
              <a:rPr lang="en-US" sz="1600" dirty="0"/>
              <a:t>A void still remains, concentrated in the very same shape, irremovable,</a:t>
            </a:r>
          </a:p>
          <a:p>
            <a:pPr marL="0" indent="0">
              <a:buNone/>
            </a:pPr>
            <a:r>
              <a:rPr lang="en-US" sz="1600" dirty="0"/>
              <a:t>Shining transparent in the sun-glare, when now and then windows are opened;</a:t>
            </a:r>
          </a:p>
          <a:p>
            <a:pPr marL="0" indent="0">
              <a:buNone/>
            </a:pPr>
            <a:r>
              <a:rPr lang="en-US" sz="1600" dirty="0"/>
              <a:t>And inside the same vase, that has swapped its essence </a:t>
            </a:r>
          </a:p>
          <a:p>
            <a:pPr marL="0" indent="0">
              <a:buNone/>
            </a:pPr>
            <a:r>
              <a:rPr lang="en-US" sz="1600" dirty="0"/>
              <a:t>with a substance identical and equivalent to the crystal of the empty one,</a:t>
            </a:r>
          </a:p>
          <a:p>
            <a:pPr marL="0" indent="0">
              <a:buNone/>
            </a:pPr>
            <a:r>
              <a:rPr lang="en-US" sz="1600" dirty="0"/>
              <a:t>There still remains the very same cavity, just a little painfully more resonant.</a:t>
            </a:r>
          </a:p>
          <a:p>
            <a:pPr marL="0" indent="0">
              <a:buNone/>
            </a:pPr>
            <a:endParaRPr lang="en-US" sz="1600" dirty="0"/>
          </a:p>
          <a:p>
            <a:pPr marL="0" indent="0">
              <a:buNone/>
            </a:pPr>
            <a:r>
              <a:rPr lang="en-US" sz="1600" dirty="0"/>
              <a:t>Through the vase the wall’s color can be seen,</a:t>
            </a:r>
          </a:p>
          <a:p>
            <a:pPr marL="0" indent="0">
              <a:buNone/>
            </a:pPr>
            <a:r>
              <a:rPr lang="en-US" sz="1600" dirty="0"/>
              <a:t>Darker, deeper, dreamier,</a:t>
            </a:r>
          </a:p>
          <a:p>
            <a:pPr marL="0" indent="0">
              <a:buNone/>
            </a:pPr>
            <a:r>
              <a:rPr lang="en-US" sz="1600" dirty="0"/>
              <a:t>As if the vase’s shadow still remains shaped in a sarcophagus –</a:t>
            </a:r>
          </a:p>
          <a:p>
            <a:pPr marL="0" indent="0">
              <a:buNone/>
            </a:pPr>
            <a:endParaRPr lang="en-US" sz="1600" dirty="0"/>
          </a:p>
          <a:p>
            <a:pPr marL="0" indent="0">
              <a:buNone/>
            </a:pPr>
            <a:r>
              <a:rPr lang="en-US" sz="1600" dirty="0"/>
              <a:t>And someday, at night on a silent hour, </a:t>
            </a:r>
          </a:p>
          <a:p>
            <a:pPr marL="0" indent="0">
              <a:buNone/>
            </a:pPr>
            <a:r>
              <a:rPr lang="en-US" sz="1600" dirty="0"/>
              <a:t>Or at daytime amidst voices,</a:t>
            </a:r>
          </a:p>
          <a:p>
            <a:pPr marL="0" indent="0">
              <a:buNone/>
            </a:pPr>
            <a:r>
              <a:rPr lang="en-US" sz="1600" dirty="0"/>
              <a:t>You hear from deep inside of you a piercing sound, bitter and multitoned,</a:t>
            </a:r>
          </a:p>
          <a:p>
            <a:pPr marL="0" indent="0">
              <a:buNone/>
            </a:pPr>
            <a:r>
              <a:rPr lang="en-US" sz="1600" dirty="0"/>
              <a:t>As if an invisible finger has tapped </a:t>
            </a:r>
          </a:p>
          <a:p>
            <a:pPr marL="0" indent="0">
              <a:buNone/>
            </a:pPr>
            <a:r>
              <a:rPr lang="en-US" sz="1600" dirty="0"/>
              <a:t>On that absent, delicate, crystal vessel.</a:t>
            </a:r>
          </a:p>
          <a:p>
            <a:pPr marL="0" indent="0">
              <a:buNone/>
            </a:pPr>
            <a:endParaRPr lang="en-US" sz="1200" dirty="0"/>
          </a:p>
          <a:p>
            <a:pPr marL="0" indent="0">
              <a:buNone/>
            </a:pPr>
            <a:endParaRPr lang="en-US" sz="1200" dirty="0"/>
          </a:p>
          <a:p>
            <a:pPr marL="0" indent="0">
              <a:buNone/>
            </a:pPr>
            <a:r>
              <a:rPr lang="en-US" sz="1200" dirty="0"/>
              <a:t>		</a:t>
            </a:r>
            <a:r>
              <a:rPr lang="en-US" sz="1200" dirty="0">
                <a:hlinkClick r:id="rId2"/>
              </a:rPr>
              <a:t>https://www.translatum.gr/forum/index.php?topic=62485.0</a:t>
            </a:r>
            <a:endParaRPr lang="en-US" sz="1200" dirty="0"/>
          </a:p>
          <a:p>
            <a:pPr marL="0" indent="0">
              <a:buNone/>
            </a:pPr>
            <a:endParaRPr lang="en-US" sz="1200" dirty="0"/>
          </a:p>
          <a:p>
            <a:pPr marL="0" indent="0">
              <a:buNone/>
            </a:pPr>
            <a:endParaRPr lang="en-US" sz="1200" dirty="0"/>
          </a:p>
          <a:p>
            <a:pPr marL="0" indent="0">
              <a:buNone/>
            </a:pPr>
            <a:endParaRPr lang="en-US" sz="1200" dirty="0"/>
          </a:p>
          <a:p>
            <a:endParaRPr lang="en-IE" sz="1200" dirty="0"/>
          </a:p>
        </p:txBody>
      </p:sp>
      <p:sp>
        <p:nvSpPr>
          <p:cNvPr id="4" name="Slide Number Placeholder 3">
            <a:extLst>
              <a:ext uri="{FF2B5EF4-FFF2-40B4-BE49-F238E27FC236}">
                <a16:creationId xmlns:a16="http://schemas.microsoft.com/office/drawing/2014/main" id="{C756C34F-C85E-F322-1374-E4C3E6BACCEC}"/>
              </a:ext>
            </a:extLst>
          </p:cNvPr>
          <p:cNvSpPr>
            <a:spLocks noGrp="1"/>
          </p:cNvSpPr>
          <p:nvPr>
            <p:ph type="sldNum" sz="quarter" idx="12"/>
          </p:nvPr>
        </p:nvSpPr>
        <p:spPr/>
        <p:txBody>
          <a:bodyPr/>
          <a:lstStyle/>
          <a:p>
            <a:fld id="{B06F7D5F-98BF-4A7D-8B34-0BEE9A89AC42}" type="slidenum">
              <a:rPr lang="en-US" smtClean="0"/>
              <a:t>3</a:t>
            </a:fld>
            <a:endParaRPr lang="en-US"/>
          </a:p>
        </p:txBody>
      </p:sp>
    </p:spTree>
    <p:extLst>
      <p:ext uri="{BB962C8B-B14F-4D97-AF65-F5344CB8AC3E}">
        <p14:creationId xmlns:p14="http://schemas.microsoft.com/office/powerpoint/2010/main" val="52976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381001"/>
            <a:ext cx="7772400" cy="1371600"/>
          </a:xfrm>
        </p:spPr>
        <p:txBody>
          <a:bodyPr/>
          <a:lstStyle/>
          <a:p>
            <a:endParaRPr lang="en-IE" sz="1800" b="1" dirty="0"/>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30</a:t>
            </a:fld>
            <a:endParaRPr lang="en-US"/>
          </a:p>
        </p:txBody>
      </p:sp>
    </p:spTree>
    <p:extLst>
      <p:ext uri="{BB962C8B-B14F-4D97-AF65-F5344CB8AC3E}">
        <p14:creationId xmlns:p14="http://schemas.microsoft.com/office/powerpoint/2010/main" val="1837227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FE15-EEC9-7ED0-4538-DE8484FBD76F}"/>
              </a:ext>
            </a:extLst>
          </p:cNvPr>
          <p:cNvSpPr>
            <a:spLocks noGrp="1"/>
          </p:cNvSpPr>
          <p:nvPr>
            <p:ph type="title"/>
          </p:nvPr>
        </p:nvSpPr>
        <p:spPr/>
        <p:txBody>
          <a:bodyPr/>
          <a:lstStyle/>
          <a:p>
            <a:endParaRPr lang="en-IE"/>
          </a:p>
        </p:txBody>
      </p:sp>
      <p:pic>
        <p:nvPicPr>
          <p:cNvPr id="5" name="Content Placeholder 4">
            <a:extLst>
              <a:ext uri="{FF2B5EF4-FFF2-40B4-BE49-F238E27FC236}">
                <a16:creationId xmlns:a16="http://schemas.microsoft.com/office/drawing/2014/main" id="{03F2C77F-502E-9CD8-5650-05EC4C3FE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175" y="1724025"/>
            <a:ext cx="3086100" cy="4114800"/>
          </a:xfrm>
        </p:spPr>
      </p:pic>
      <p:pic>
        <p:nvPicPr>
          <p:cNvPr id="7" name="Picture 6">
            <a:extLst>
              <a:ext uri="{FF2B5EF4-FFF2-40B4-BE49-F238E27FC236}">
                <a16:creationId xmlns:a16="http://schemas.microsoft.com/office/drawing/2014/main" id="{6A1B84DF-AC2E-B161-7C42-12A339A58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727" y="1724025"/>
            <a:ext cx="3086100" cy="4114800"/>
          </a:xfrm>
          <a:prstGeom prst="rect">
            <a:avLst/>
          </a:prstGeom>
        </p:spPr>
      </p:pic>
      <p:sp>
        <p:nvSpPr>
          <p:cNvPr id="3" name="Slide Number Placeholder 2">
            <a:extLst>
              <a:ext uri="{FF2B5EF4-FFF2-40B4-BE49-F238E27FC236}">
                <a16:creationId xmlns:a16="http://schemas.microsoft.com/office/drawing/2014/main" id="{94F7F26F-B966-FC96-298F-5B874918CD61}"/>
              </a:ext>
            </a:extLst>
          </p:cNvPr>
          <p:cNvSpPr>
            <a:spLocks noGrp="1"/>
          </p:cNvSpPr>
          <p:nvPr>
            <p:ph type="sldNum" sz="quarter" idx="12"/>
          </p:nvPr>
        </p:nvSpPr>
        <p:spPr/>
        <p:txBody>
          <a:bodyPr/>
          <a:lstStyle/>
          <a:p>
            <a:fld id="{B06F7D5F-98BF-4A7D-8B34-0BEE9A89AC42}" type="slidenum">
              <a:rPr lang="en-US" smtClean="0"/>
              <a:t>31</a:t>
            </a:fld>
            <a:endParaRPr lang="en-US"/>
          </a:p>
        </p:txBody>
      </p:sp>
    </p:spTree>
    <p:extLst>
      <p:ext uri="{BB962C8B-B14F-4D97-AF65-F5344CB8AC3E}">
        <p14:creationId xmlns:p14="http://schemas.microsoft.com/office/powerpoint/2010/main" val="1566148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97F8-D553-7BEF-5EF4-B22FCCD85AFE}"/>
              </a:ext>
            </a:extLst>
          </p:cNvPr>
          <p:cNvSpPr>
            <a:spLocks noGrp="1"/>
          </p:cNvSpPr>
          <p:nvPr>
            <p:ph type="title"/>
          </p:nvPr>
        </p:nvSpPr>
        <p:spPr/>
        <p:txBody>
          <a:bodyPr/>
          <a:lstStyle/>
          <a:p>
            <a:endParaRPr lang="en-IE"/>
          </a:p>
        </p:txBody>
      </p:sp>
      <p:pic>
        <p:nvPicPr>
          <p:cNvPr id="5" name="Content Placeholder 4">
            <a:extLst>
              <a:ext uri="{FF2B5EF4-FFF2-40B4-BE49-F238E27FC236}">
                <a16:creationId xmlns:a16="http://schemas.microsoft.com/office/drawing/2014/main" id="{2A033487-9799-E9A6-8CB2-A1143BB79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676400"/>
            <a:ext cx="5486400" cy="4114800"/>
          </a:xfrm>
        </p:spPr>
      </p:pic>
      <p:sp>
        <p:nvSpPr>
          <p:cNvPr id="3" name="Slide Number Placeholder 2">
            <a:extLst>
              <a:ext uri="{FF2B5EF4-FFF2-40B4-BE49-F238E27FC236}">
                <a16:creationId xmlns:a16="http://schemas.microsoft.com/office/drawing/2014/main" id="{17B7CB69-2D77-60B2-2C9D-887F6D104F7B}"/>
              </a:ext>
            </a:extLst>
          </p:cNvPr>
          <p:cNvSpPr>
            <a:spLocks noGrp="1"/>
          </p:cNvSpPr>
          <p:nvPr>
            <p:ph type="sldNum" sz="quarter" idx="12"/>
          </p:nvPr>
        </p:nvSpPr>
        <p:spPr/>
        <p:txBody>
          <a:bodyPr/>
          <a:lstStyle/>
          <a:p>
            <a:fld id="{B06F7D5F-98BF-4A7D-8B34-0BEE9A89AC42}" type="slidenum">
              <a:rPr lang="en-US" smtClean="0"/>
              <a:t>32</a:t>
            </a:fld>
            <a:endParaRPr lang="en-US"/>
          </a:p>
        </p:txBody>
      </p:sp>
    </p:spTree>
    <p:extLst>
      <p:ext uri="{BB962C8B-B14F-4D97-AF65-F5344CB8AC3E}">
        <p14:creationId xmlns:p14="http://schemas.microsoft.com/office/powerpoint/2010/main" val="279311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CC1C-8992-5ED2-2E0E-5B0C43B907DB}"/>
              </a:ext>
            </a:extLst>
          </p:cNvPr>
          <p:cNvSpPr>
            <a:spLocks noGrp="1"/>
          </p:cNvSpPr>
          <p:nvPr>
            <p:ph type="ctrTitle"/>
          </p:nvPr>
        </p:nvSpPr>
        <p:spPr>
          <a:xfrm>
            <a:off x="1143000" y="361950"/>
            <a:ext cx="7772400" cy="1095375"/>
          </a:xfrm>
        </p:spPr>
        <p:txBody>
          <a:bodyPr/>
          <a:lstStyle/>
          <a:p>
            <a:endParaRPr lang="en-IE" dirty="0"/>
          </a:p>
        </p:txBody>
      </p:sp>
      <p:sp>
        <p:nvSpPr>
          <p:cNvPr id="3" name="Subtitle 2">
            <a:extLst>
              <a:ext uri="{FF2B5EF4-FFF2-40B4-BE49-F238E27FC236}">
                <a16:creationId xmlns:a16="http://schemas.microsoft.com/office/drawing/2014/main" id="{CB0AF284-9AAC-C278-67B5-D48FF3F94138}"/>
              </a:ext>
            </a:extLst>
          </p:cNvPr>
          <p:cNvSpPr>
            <a:spLocks noGrp="1"/>
          </p:cNvSpPr>
          <p:nvPr>
            <p:ph type="subTitle" idx="1"/>
          </p:nvPr>
        </p:nvSpPr>
        <p:spPr/>
        <p:txBody>
          <a:bodyPr/>
          <a:lstStyle/>
          <a:p>
            <a:endParaRPr lang="en-IE" dirty="0"/>
          </a:p>
        </p:txBody>
      </p:sp>
      <p:pic>
        <p:nvPicPr>
          <p:cNvPr id="5" name="Picture 4">
            <a:extLst>
              <a:ext uri="{FF2B5EF4-FFF2-40B4-BE49-F238E27FC236}">
                <a16:creationId xmlns:a16="http://schemas.microsoft.com/office/drawing/2014/main" id="{83F494E4-CA60-0CC2-6642-415713546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82" y="699417"/>
            <a:ext cx="3849671" cy="5132894"/>
          </a:xfrm>
          <a:prstGeom prst="rect">
            <a:avLst/>
          </a:prstGeom>
        </p:spPr>
      </p:pic>
      <p:pic>
        <p:nvPicPr>
          <p:cNvPr id="9" name="Picture 8">
            <a:extLst>
              <a:ext uri="{FF2B5EF4-FFF2-40B4-BE49-F238E27FC236}">
                <a16:creationId xmlns:a16="http://schemas.microsoft.com/office/drawing/2014/main" id="{967305E1-60D2-5C43-014B-1535435F3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053" y="1457325"/>
            <a:ext cx="4643093" cy="3482320"/>
          </a:xfrm>
          <a:prstGeom prst="rect">
            <a:avLst/>
          </a:prstGeom>
        </p:spPr>
      </p:pic>
      <p:sp>
        <p:nvSpPr>
          <p:cNvPr id="4" name="Slide Number Placeholder 3">
            <a:extLst>
              <a:ext uri="{FF2B5EF4-FFF2-40B4-BE49-F238E27FC236}">
                <a16:creationId xmlns:a16="http://schemas.microsoft.com/office/drawing/2014/main" id="{E211EF96-206B-752A-2A5A-1900EA2D3780}"/>
              </a:ext>
            </a:extLst>
          </p:cNvPr>
          <p:cNvSpPr>
            <a:spLocks noGrp="1"/>
          </p:cNvSpPr>
          <p:nvPr>
            <p:ph type="sldNum" sz="quarter" idx="4"/>
          </p:nvPr>
        </p:nvSpPr>
        <p:spPr/>
        <p:txBody>
          <a:bodyPr/>
          <a:lstStyle/>
          <a:p>
            <a:fld id="{B06F7D5F-98BF-4A7D-8B34-0BEE9A89AC42}" type="slidenum">
              <a:rPr lang="en-US" smtClean="0"/>
              <a:t>4</a:t>
            </a:fld>
            <a:endParaRPr lang="en-US"/>
          </a:p>
        </p:txBody>
      </p:sp>
    </p:spTree>
    <p:extLst>
      <p:ext uri="{BB962C8B-B14F-4D97-AF65-F5344CB8AC3E}">
        <p14:creationId xmlns:p14="http://schemas.microsoft.com/office/powerpoint/2010/main" val="175682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B042-D362-9E35-0AEB-95C1140F673C}"/>
              </a:ext>
            </a:extLst>
          </p:cNvPr>
          <p:cNvSpPr>
            <a:spLocks noGrp="1"/>
          </p:cNvSpPr>
          <p:nvPr>
            <p:ph type="ctrTitle"/>
          </p:nvPr>
        </p:nvSpPr>
        <p:spPr>
          <a:solidFill>
            <a:schemeClr val="tx1"/>
          </a:solidFill>
        </p:spPr>
        <p:txBody>
          <a:bodyPr/>
          <a:lstStyle/>
          <a:p>
            <a:endParaRPr lang="en-IE"/>
          </a:p>
        </p:txBody>
      </p:sp>
      <p:sp>
        <p:nvSpPr>
          <p:cNvPr id="3" name="Subtitle 2">
            <a:extLst>
              <a:ext uri="{FF2B5EF4-FFF2-40B4-BE49-F238E27FC236}">
                <a16:creationId xmlns:a16="http://schemas.microsoft.com/office/drawing/2014/main" id="{C7A0AB30-96F3-3B55-2B55-A858E272D4EA}"/>
              </a:ext>
            </a:extLst>
          </p:cNvPr>
          <p:cNvSpPr>
            <a:spLocks noGrp="1"/>
          </p:cNvSpPr>
          <p:nvPr>
            <p:ph type="subTitle" idx="1"/>
          </p:nvPr>
        </p:nvSpPr>
        <p:spPr>
          <a:noFill/>
        </p:spPr>
        <p:txBody>
          <a:bodyPr/>
          <a:lstStyle/>
          <a:p>
            <a:endParaRPr lang="en-IE" dirty="0"/>
          </a:p>
        </p:txBody>
      </p:sp>
      <p:pic>
        <p:nvPicPr>
          <p:cNvPr id="5" name="Picture 4">
            <a:extLst>
              <a:ext uri="{FF2B5EF4-FFF2-40B4-BE49-F238E27FC236}">
                <a16:creationId xmlns:a16="http://schemas.microsoft.com/office/drawing/2014/main" id="{55AD7D93-3084-E1F7-73E7-788FB9BA4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449" y="-667265"/>
            <a:ext cx="6561437" cy="8748582"/>
          </a:xfrm>
          <a:prstGeom prst="rect">
            <a:avLst/>
          </a:prstGeom>
          <a:noFill/>
        </p:spPr>
      </p:pic>
      <p:sp>
        <p:nvSpPr>
          <p:cNvPr id="6" name="TextBox 5">
            <a:extLst>
              <a:ext uri="{FF2B5EF4-FFF2-40B4-BE49-F238E27FC236}">
                <a16:creationId xmlns:a16="http://schemas.microsoft.com/office/drawing/2014/main" id="{145288D4-5E2C-5D88-9A1C-FAAAD857EF0E}"/>
              </a:ext>
            </a:extLst>
          </p:cNvPr>
          <p:cNvSpPr txBox="1"/>
          <p:nvPr/>
        </p:nvSpPr>
        <p:spPr>
          <a:xfrm>
            <a:off x="7315200" y="5600700"/>
            <a:ext cx="1504950" cy="646331"/>
          </a:xfrm>
          <a:prstGeom prst="rect">
            <a:avLst/>
          </a:prstGeom>
          <a:noFill/>
        </p:spPr>
        <p:txBody>
          <a:bodyPr wrap="square" rtlCol="0">
            <a:spAutoFit/>
          </a:bodyPr>
          <a:lstStyle/>
          <a:p>
            <a:r>
              <a:rPr lang="en-IE" b="1" dirty="0"/>
              <a:t>Barcelona 2011</a:t>
            </a:r>
          </a:p>
        </p:txBody>
      </p:sp>
      <p:sp>
        <p:nvSpPr>
          <p:cNvPr id="4" name="Slide Number Placeholder 3">
            <a:extLst>
              <a:ext uri="{FF2B5EF4-FFF2-40B4-BE49-F238E27FC236}">
                <a16:creationId xmlns:a16="http://schemas.microsoft.com/office/drawing/2014/main" id="{86792085-4E82-D2AB-DF83-C51E890BC19C}"/>
              </a:ext>
            </a:extLst>
          </p:cNvPr>
          <p:cNvSpPr>
            <a:spLocks noGrp="1"/>
          </p:cNvSpPr>
          <p:nvPr>
            <p:ph type="sldNum" sz="quarter" idx="4"/>
          </p:nvPr>
        </p:nvSpPr>
        <p:spPr/>
        <p:txBody>
          <a:bodyPr/>
          <a:lstStyle/>
          <a:p>
            <a:fld id="{B06F7D5F-98BF-4A7D-8B34-0BEE9A89AC42}" type="slidenum">
              <a:rPr lang="en-US" smtClean="0"/>
              <a:t>5</a:t>
            </a:fld>
            <a:endParaRPr lang="en-US"/>
          </a:p>
        </p:txBody>
      </p:sp>
    </p:spTree>
    <p:extLst>
      <p:ext uri="{BB962C8B-B14F-4D97-AF65-F5344CB8AC3E}">
        <p14:creationId xmlns:p14="http://schemas.microsoft.com/office/powerpoint/2010/main" val="296924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AB0C11-24C0-63DD-6C24-862536204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91" y="886076"/>
            <a:ext cx="8396218" cy="472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8F39C557-6698-C85F-E890-9FDC146D6EF6}"/>
              </a:ext>
            </a:extLst>
          </p:cNvPr>
          <p:cNvSpPr>
            <a:spLocks noGrp="1"/>
          </p:cNvSpPr>
          <p:nvPr>
            <p:ph type="sldNum" sz="quarter" idx="12"/>
          </p:nvPr>
        </p:nvSpPr>
        <p:spPr/>
        <p:txBody>
          <a:bodyPr/>
          <a:lstStyle/>
          <a:p>
            <a:fld id="{B06F7D5F-98BF-4A7D-8B34-0BEE9A89AC42}" type="slidenum">
              <a:rPr lang="en-US" smtClean="0"/>
              <a:t>6</a:t>
            </a:fld>
            <a:endParaRPr lang="en-US"/>
          </a:p>
        </p:txBody>
      </p:sp>
    </p:spTree>
    <p:extLst>
      <p:ext uri="{BB962C8B-B14F-4D97-AF65-F5344CB8AC3E}">
        <p14:creationId xmlns:p14="http://schemas.microsoft.com/office/powerpoint/2010/main" val="341866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5220C-1BF0-1D4E-D16C-949E0150B1ED}"/>
              </a:ext>
            </a:extLst>
          </p:cNvPr>
          <p:cNvPicPr>
            <a:picLocks noChangeAspect="1"/>
          </p:cNvPicPr>
          <p:nvPr/>
        </p:nvPicPr>
        <p:blipFill>
          <a:blip r:embed="rId2"/>
          <a:stretch>
            <a:fillRect/>
          </a:stretch>
        </p:blipFill>
        <p:spPr>
          <a:xfrm>
            <a:off x="286140" y="548390"/>
            <a:ext cx="8571719" cy="5761219"/>
          </a:xfrm>
          <a:prstGeom prst="rect">
            <a:avLst/>
          </a:prstGeom>
        </p:spPr>
      </p:pic>
      <p:sp>
        <p:nvSpPr>
          <p:cNvPr id="3" name="Slide Number Placeholder 2">
            <a:extLst>
              <a:ext uri="{FF2B5EF4-FFF2-40B4-BE49-F238E27FC236}">
                <a16:creationId xmlns:a16="http://schemas.microsoft.com/office/drawing/2014/main" id="{3F223C8D-D399-A1DE-B412-459EBB9FA8F1}"/>
              </a:ext>
            </a:extLst>
          </p:cNvPr>
          <p:cNvSpPr>
            <a:spLocks noGrp="1"/>
          </p:cNvSpPr>
          <p:nvPr>
            <p:ph type="sldNum" sz="quarter" idx="12"/>
          </p:nvPr>
        </p:nvSpPr>
        <p:spPr/>
        <p:txBody>
          <a:bodyPr/>
          <a:lstStyle/>
          <a:p>
            <a:fld id="{B06F7D5F-98BF-4A7D-8B34-0BEE9A89AC42}" type="slidenum">
              <a:rPr lang="en-US" smtClean="0"/>
              <a:t>7</a:t>
            </a:fld>
            <a:endParaRPr lang="en-US"/>
          </a:p>
        </p:txBody>
      </p:sp>
    </p:spTree>
    <p:extLst>
      <p:ext uri="{BB962C8B-B14F-4D97-AF65-F5344CB8AC3E}">
        <p14:creationId xmlns:p14="http://schemas.microsoft.com/office/powerpoint/2010/main" val="284841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FA58-5F4E-733D-C49D-5D7B5BC137FD}"/>
              </a:ext>
            </a:extLst>
          </p:cNvPr>
          <p:cNvSpPr>
            <a:spLocks noGrp="1"/>
          </p:cNvSpPr>
          <p:nvPr>
            <p:ph type="ctrTitle"/>
          </p:nvPr>
        </p:nvSpPr>
        <p:spPr>
          <a:xfrm>
            <a:off x="952500" y="-271848"/>
            <a:ext cx="7772400" cy="1371600"/>
          </a:xfrm>
        </p:spPr>
        <p:txBody>
          <a:bodyPr/>
          <a:lstStyle/>
          <a:p>
            <a:r>
              <a:rPr lang="en-IE" sz="1800" b="1" dirty="0"/>
              <a:t>Climate Change</a:t>
            </a:r>
          </a:p>
        </p:txBody>
      </p:sp>
      <p:sp>
        <p:nvSpPr>
          <p:cNvPr id="3" name="Subtitle 2">
            <a:extLst>
              <a:ext uri="{FF2B5EF4-FFF2-40B4-BE49-F238E27FC236}">
                <a16:creationId xmlns:a16="http://schemas.microsoft.com/office/drawing/2014/main" id="{32FFEC74-FDB9-69F8-4A41-3CE4B13CE3D7}"/>
              </a:ext>
            </a:extLst>
          </p:cNvPr>
          <p:cNvSpPr>
            <a:spLocks noGrp="1"/>
          </p:cNvSpPr>
          <p:nvPr>
            <p:ph type="subTitle" idx="1"/>
          </p:nvPr>
        </p:nvSpPr>
        <p:spPr>
          <a:xfrm>
            <a:off x="1143000" y="1334531"/>
            <a:ext cx="7391400" cy="4532870"/>
          </a:xfrm>
        </p:spPr>
        <p:txBody>
          <a:bodyPr/>
          <a:lstStyle/>
          <a:p>
            <a:r>
              <a:rPr lang="en-US" sz="2000" kern="0" dirty="0">
                <a:effectLst/>
                <a:latin typeface="Calibri" panose="020F0502020204030204" pitchFamily="34" charset="0"/>
                <a:ea typeface="Arial" panose="020B0604020202020204" pitchFamily="34" charset="0"/>
                <a:cs typeface="Times New Roman" panose="02020603050405020304" pitchFamily="18" charset="0"/>
              </a:rPr>
              <a:t>Climate change is a similar contest between those who know about an approaching crisis on the one hand, and those who wish to move on, or at least return to business as usual. In a world where workers unions have been marginalized or have to a large extent lost their ability to engage effectively in triggering such transformative moments we now look to new sources of leverage. </a:t>
            </a:r>
            <a:endParaRPr lang="en-IE" sz="2000" dirty="0"/>
          </a:p>
          <a:p>
            <a:endParaRPr lang="en-IE" sz="2000" dirty="0"/>
          </a:p>
        </p:txBody>
      </p:sp>
      <p:sp>
        <p:nvSpPr>
          <p:cNvPr id="4" name="Slide Number Placeholder 3">
            <a:extLst>
              <a:ext uri="{FF2B5EF4-FFF2-40B4-BE49-F238E27FC236}">
                <a16:creationId xmlns:a16="http://schemas.microsoft.com/office/drawing/2014/main" id="{B74015F0-5DB8-D043-7746-43F5F9E759A5}"/>
              </a:ext>
            </a:extLst>
          </p:cNvPr>
          <p:cNvSpPr>
            <a:spLocks noGrp="1"/>
          </p:cNvSpPr>
          <p:nvPr>
            <p:ph type="sldNum" sz="quarter" idx="4"/>
          </p:nvPr>
        </p:nvSpPr>
        <p:spPr/>
        <p:txBody>
          <a:bodyPr/>
          <a:lstStyle/>
          <a:p>
            <a:fld id="{B06F7D5F-98BF-4A7D-8B34-0BEE9A89AC42}" type="slidenum">
              <a:rPr lang="en-US" smtClean="0"/>
              <a:t>8</a:t>
            </a:fld>
            <a:endParaRPr lang="en-US"/>
          </a:p>
        </p:txBody>
      </p:sp>
    </p:spTree>
    <p:extLst>
      <p:ext uri="{BB962C8B-B14F-4D97-AF65-F5344CB8AC3E}">
        <p14:creationId xmlns:p14="http://schemas.microsoft.com/office/powerpoint/2010/main" val="389959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6D6B-486E-9A67-0F2B-E2A68D55C30B}"/>
              </a:ext>
            </a:extLst>
          </p:cNvPr>
          <p:cNvSpPr>
            <a:spLocks noGrp="1"/>
          </p:cNvSpPr>
          <p:nvPr>
            <p:ph type="ctrTitle"/>
          </p:nvPr>
        </p:nvSpPr>
        <p:spPr>
          <a:xfrm>
            <a:off x="1143000" y="152400"/>
            <a:ext cx="7772400" cy="838200"/>
          </a:xfrm>
        </p:spPr>
        <p:txBody>
          <a:bodyPr/>
          <a:lstStyle/>
          <a:p>
            <a:r>
              <a:rPr lang="en-IE" sz="2000" dirty="0"/>
              <a:t>The Plan</a:t>
            </a:r>
          </a:p>
        </p:txBody>
      </p:sp>
      <p:sp>
        <p:nvSpPr>
          <p:cNvPr id="3" name="Subtitle 2">
            <a:extLst>
              <a:ext uri="{FF2B5EF4-FFF2-40B4-BE49-F238E27FC236}">
                <a16:creationId xmlns:a16="http://schemas.microsoft.com/office/drawing/2014/main" id="{4551C76A-9ADB-50BA-2C4D-822ADB69A78F}"/>
              </a:ext>
            </a:extLst>
          </p:cNvPr>
          <p:cNvSpPr>
            <a:spLocks noGrp="1"/>
          </p:cNvSpPr>
          <p:nvPr>
            <p:ph type="subTitle" idx="1"/>
          </p:nvPr>
        </p:nvSpPr>
        <p:spPr>
          <a:xfrm>
            <a:off x="1228725" y="1333500"/>
            <a:ext cx="7305675" cy="4533900"/>
          </a:xfrm>
        </p:spPr>
        <p:txBody>
          <a:bodyPr/>
          <a:lstStyle/>
          <a:p>
            <a:r>
              <a:rPr lang="en-IE" sz="1600" b="1" dirty="0"/>
              <a:t>The Task Ahead – the ingredients</a:t>
            </a:r>
          </a:p>
          <a:p>
            <a:r>
              <a:rPr lang="en-IE" sz="1600" dirty="0"/>
              <a:t>	The Experience of Citizens</a:t>
            </a:r>
          </a:p>
          <a:p>
            <a:r>
              <a:rPr lang="en-IE" sz="1600" dirty="0"/>
              <a:t>	The Public Sphere and Democracy</a:t>
            </a:r>
          </a:p>
          <a:p>
            <a:r>
              <a:rPr lang="en-IE" sz="1600" dirty="0"/>
              <a:t>	Crisis and Critique</a:t>
            </a:r>
          </a:p>
          <a:p>
            <a:r>
              <a:rPr lang="en-IE" sz="1600" dirty="0"/>
              <a:t>	Barriers to Democracy </a:t>
            </a:r>
          </a:p>
          <a:p>
            <a:r>
              <a:rPr lang="en-IE" sz="1600" dirty="0"/>
              <a:t>	Transformative Learning</a:t>
            </a:r>
          </a:p>
          <a:p>
            <a:endParaRPr lang="en-IE" sz="1600" dirty="0"/>
          </a:p>
          <a:p>
            <a:r>
              <a:rPr lang="en-IE" sz="1600" b="1" dirty="0"/>
              <a:t>A Critical Education Response</a:t>
            </a:r>
          </a:p>
          <a:p>
            <a:r>
              <a:rPr lang="en-IE" sz="1600" dirty="0"/>
              <a:t>	Sociological Imagination</a:t>
            </a:r>
          </a:p>
          <a:p>
            <a:r>
              <a:rPr lang="en-IE" sz="1600" dirty="0"/>
              <a:t>	Imagination and the Arts</a:t>
            </a:r>
          </a:p>
          <a:p>
            <a:r>
              <a:rPr lang="en-IE" sz="1600" dirty="0"/>
              <a:t>	</a:t>
            </a:r>
          </a:p>
        </p:txBody>
      </p:sp>
      <p:sp>
        <p:nvSpPr>
          <p:cNvPr id="4" name="Slide Number Placeholder 3">
            <a:extLst>
              <a:ext uri="{FF2B5EF4-FFF2-40B4-BE49-F238E27FC236}">
                <a16:creationId xmlns:a16="http://schemas.microsoft.com/office/drawing/2014/main" id="{FDAB5AFD-BD99-4ADD-794C-A694A8F4F937}"/>
              </a:ext>
            </a:extLst>
          </p:cNvPr>
          <p:cNvSpPr>
            <a:spLocks noGrp="1"/>
          </p:cNvSpPr>
          <p:nvPr>
            <p:ph type="sldNum" sz="quarter" idx="4"/>
          </p:nvPr>
        </p:nvSpPr>
        <p:spPr/>
        <p:txBody>
          <a:bodyPr/>
          <a:lstStyle/>
          <a:p>
            <a:fld id="{B06F7D5F-98BF-4A7D-8B34-0BEE9A89AC42}" type="slidenum">
              <a:rPr lang="en-US" smtClean="0"/>
              <a:t>9</a:t>
            </a:fld>
            <a:endParaRPr lang="en-US"/>
          </a:p>
        </p:txBody>
      </p:sp>
    </p:spTree>
    <p:extLst>
      <p:ext uri="{BB962C8B-B14F-4D97-AF65-F5344CB8AC3E}">
        <p14:creationId xmlns:p14="http://schemas.microsoft.com/office/powerpoint/2010/main" val="1659192512"/>
      </p:ext>
    </p:extLst>
  </p:cSld>
  <p:clrMapOvr>
    <a:masterClrMapping/>
  </p:clrMapOvr>
</p:sld>
</file>

<file path=ppt/theme/theme1.xml><?xml version="1.0" encoding="utf-8"?>
<a:theme xmlns:a="http://schemas.openxmlformats.org/drawingml/2006/main" name="Ted Theme">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246</TotalTime>
  <Words>1771</Words>
  <Application>Microsoft Office PowerPoint</Application>
  <PresentationFormat>On-screen Show (4:3)</PresentationFormat>
  <Paragraphs>200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Ted Theme</vt:lpstr>
      <vt:lpstr>Adult Learning and Experiences of Crises:   Interrogating Critical Theory, Democracy and Citizenship Education</vt:lpstr>
      <vt:lpstr>Yiannis Ritsos - Schῆma tou pousia </vt:lpstr>
      <vt:lpstr>The figure of absence    Yannis Ritsos </vt:lpstr>
      <vt:lpstr>PowerPoint Presentation</vt:lpstr>
      <vt:lpstr>PowerPoint Presentation</vt:lpstr>
      <vt:lpstr>PowerPoint Presentation</vt:lpstr>
      <vt:lpstr>PowerPoint Presentation</vt:lpstr>
      <vt:lpstr>Climate Change</vt:lpstr>
      <vt:lpstr>The Plan</vt:lpstr>
      <vt:lpstr>The Age of Experience – with John Dewey as support</vt:lpstr>
      <vt:lpstr>What is adult learning?</vt:lpstr>
      <vt:lpstr>Threats to learning</vt:lpstr>
      <vt:lpstr>PowerPoint Presentation</vt:lpstr>
      <vt:lpstr> Experience and the Public Sphere  ‘New’ insight for many (or some) who have not read Hegel….of who have read Freire</vt:lpstr>
      <vt:lpstr>Transformative Learning Transforming Experience</vt:lpstr>
      <vt:lpstr>Transformative Conversations </vt:lpstr>
      <vt:lpstr>And where does democracy come into this?</vt:lpstr>
      <vt:lpstr>Oskar Negt – A critical theory of experience</vt:lpstr>
      <vt:lpstr>What does dialectic actually mean in ordinary language?</vt:lpstr>
      <vt:lpstr>Towards a Pedagogy of Social Imagination </vt:lpstr>
      <vt:lpstr>PowerPoint Presentation</vt:lpstr>
      <vt:lpstr>Γκουέρνικα </vt:lpstr>
      <vt:lpstr>Towards a Pedagogy of Social Imagination </vt:lpstr>
      <vt:lpstr>PowerPoint Presentation</vt:lpstr>
      <vt:lpstr>PowerPoint Presentation</vt:lpstr>
      <vt:lpstr>PowerPoint Presentation</vt:lpstr>
      <vt:lpstr>PowerPoint Presentation</vt:lpstr>
      <vt:lpstr>PowerPoint Presentation</vt:lpstr>
      <vt:lpstr>What images would you use to express living?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Ted Fleming</dc:creator>
  <cp:lastModifiedBy>Prof. Ted Fleming</cp:lastModifiedBy>
  <cp:revision>13</cp:revision>
  <cp:lastPrinted>2023-03-26T12:43:47Z</cp:lastPrinted>
  <dcterms:created xsi:type="dcterms:W3CDTF">2023-03-08T17:16:16Z</dcterms:created>
  <dcterms:modified xsi:type="dcterms:W3CDTF">2023-03-26T14:57:31Z</dcterms:modified>
</cp:coreProperties>
</file>